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121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54" y="-90"/>
      </p:cViewPr>
      <p:guideLst>
        <p:guide orient="horz" pos="192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01602"/>
            <a:ext cx="7772400" cy="13121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68793"/>
            <a:ext cx="6400800" cy="15643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364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9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18217"/>
            <a:ext cx="2057400" cy="46633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18217"/>
            <a:ext cx="6019800" cy="46633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68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8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933567"/>
            <a:ext cx="7772400" cy="121577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94511"/>
            <a:ext cx="7772400" cy="1339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85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75292"/>
            <a:ext cx="4038600" cy="3606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75292"/>
            <a:ext cx="4038600" cy="360624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646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70230"/>
            <a:ext cx="4040188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941278"/>
            <a:ext cx="4040188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370230"/>
            <a:ext cx="4041775" cy="5710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941278"/>
            <a:ext cx="4041775" cy="352689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15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2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61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43723"/>
            <a:ext cx="3008313" cy="10372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43723"/>
            <a:ext cx="5111750" cy="52244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280960"/>
            <a:ext cx="3008313" cy="418720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97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284980"/>
            <a:ext cx="5486400" cy="5058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546958"/>
            <a:ext cx="5486400" cy="3672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790846"/>
            <a:ext cx="5486400" cy="7184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731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5140"/>
            <a:ext cx="8229600" cy="1020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28327"/>
            <a:ext cx="8229600" cy="40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5673631"/>
            <a:ext cx="2133600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74B5-8CE2-49DA-9D12-790999033D44}" type="datetimeFigureOut">
              <a:rPr lang="ru-RU" smtClean="0"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5673631"/>
            <a:ext cx="2895600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5673631"/>
            <a:ext cx="2133600" cy="3259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88B2-2B94-449D-99F9-29E605046B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595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036799"/>
              </p:ext>
            </p:extLst>
          </p:nvPr>
        </p:nvGraphicFramePr>
        <p:xfrm>
          <a:off x="3" y="22749"/>
          <a:ext cx="9143999" cy="6326037"/>
        </p:xfrm>
        <a:graphic>
          <a:graphicData uri="http://schemas.openxmlformats.org/drawingml/2006/table">
            <a:tbl>
              <a:tblPr firstRow="1" firstCol="1">
                <a:tableStyleId>{F5AB1C69-6EDB-4FF4-983F-18BD219EF322}</a:tableStyleId>
              </a:tblPr>
              <a:tblGrid>
                <a:gridCol w="887450"/>
                <a:gridCol w="948245"/>
                <a:gridCol w="864096"/>
                <a:gridCol w="936104"/>
                <a:gridCol w="936104"/>
                <a:gridCol w="864096"/>
                <a:gridCol w="936104"/>
                <a:gridCol w="1008112"/>
                <a:gridCol w="936104"/>
                <a:gridCol w="827584"/>
              </a:tblGrid>
              <a:tr h="4311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  </a:t>
                      </a:r>
                      <a:endParaRPr lang="ru-RU" sz="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Информационный капитал и инфраструктура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Институт 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Издержки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Интеллектуальный капитал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Человеческий капитал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Производственный капитал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Инвестиционный капитал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Маркетинг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Логистика</a:t>
                      </a:r>
                      <a:endParaRPr lang="ru-RU" sz="8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</a:tr>
              <a:tr h="680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Информационный капитал и инфраструктура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Оптимизация бизнес-процессов путем использования и расширения информационной инфраструктуры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Бесплатное дистанционное образование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эффективности коммуникаций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</a:rPr>
                        <a:t>Кастомизация</a:t>
                      </a:r>
                      <a:r>
                        <a:rPr lang="ru-RU" sz="700" u="none" strike="noStrike" dirty="0">
                          <a:effectLst/>
                        </a:rPr>
                        <a:t> образовательных программ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Предоставление возможности получения актуальных знаний и навыков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Временное делегирование обязанностей по техническому обслуживанию основных средств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Создание </a:t>
                      </a:r>
                      <a:r>
                        <a:rPr lang="ru-RU" sz="700" u="none" strike="noStrike" dirty="0" smtClean="0">
                          <a:effectLst/>
                        </a:rPr>
                        <a:t>конкурентоспособного </a:t>
                      </a:r>
                      <a:r>
                        <a:rPr lang="ru-RU" sz="700" u="none" strike="noStrike" dirty="0">
                          <a:effectLst/>
                        </a:rPr>
                        <a:t>бизнес-плана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Резервное копирование данных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Гибкая автоматизированная логистическая система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551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Институт 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Увеличение числа участников информационного бизнес-пространства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Виртуальная интеграция бизнес-процессов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Оптимизация кадровой структуры организации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Составление графика мероприятий по повышению </a:t>
                      </a:r>
                      <a:r>
                        <a:rPr lang="ru-RU" sz="700" u="none" strike="noStrike" dirty="0" smtClean="0">
                          <a:effectLst/>
                        </a:rPr>
                        <a:t>квалификации для </a:t>
                      </a:r>
                      <a:r>
                        <a:rPr lang="ru-RU" sz="700" u="none" strike="noStrike" dirty="0">
                          <a:effectLst/>
                        </a:rPr>
                        <a:t>кадрового состава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</a:t>
                      </a:r>
                      <a:r>
                        <a:rPr lang="ru-RU" sz="700" u="none" strike="noStrike" dirty="0" smtClean="0">
                          <a:effectLst/>
                        </a:rPr>
                        <a:t>квалификации </a:t>
                      </a:r>
                      <a:r>
                        <a:rPr lang="ru-RU" sz="700" u="none" strike="noStrike" dirty="0">
                          <a:effectLst/>
                        </a:rPr>
                        <a:t>сотрудников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Разработка новых должностных инструкций 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Планирование поэтапного финансирования модернизации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Сохранение численности штата сотрудников манкетингового отдела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Аутсорсинг доставки товаров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5510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Издержки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Снижение издержек в долгосрочной перспективе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Увеличение прибыли, развитие организации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smtClean="0">
                          <a:effectLst/>
                        </a:rPr>
                        <a:t>Уменьшение трудоёмкости </a:t>
                      </a:r>
                      <a:r>
                        <a:rPr lang="ru-RU" sz="700" u="none" strike="noStrike" dirty="0">
                          <a:effectLst/>
                        </a:rPr>
                        <a:t>производственных и сервисных процессов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Заключение долгосрочных контрактов по обучению персонала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кадрового потенциала фирмы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Внедрение концепции бережливого производства на предприятии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Сотрудничество с консалтинговым отделом инвестиционного фонда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Упрощение проведения маркетинговых исследований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Географически распределенная система складов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656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Интеллектуальный капитал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Расширение п</a:t>
                      </a:r>
                      <a:r>
                        <a:rPr lang="ru-RU" sz="700" u="none" strike="noStrike" dirty="0" smtClean="0">
                          <a:effectLst/>
                        </a:rPr>
                        <a:t>ула интеллектуальных прав </a:t>
                      </a:r>
                      <a:r>
                        <a:rPr lang="ru-RU" sz="700" u="none" strike="noStrike" dirty="0">
                          <a:effectLst/>
                        </a:rPr>
                        <a:t>организации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Увеличение вложений собственных средств в интеллектуальный капитал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Интенсивное развитие интеллектуального капитала фирмы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Совершенствование прикладных навыков взаимодействия с информационными системами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конкурентно способности сотрудников на рынке труда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Тесное сотрудничество с сервисной службой изготовителя оборудования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Контроль и прозрачность организации инвестиционного проекта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Усовершенствование системы правовой защиты интеллектуальной собственности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Внедрение нестандартных способов доставки мелких грузов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4940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Человеческий капитал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Расширение спектра профессиональных навыков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Упрощение контроля, снижение уровня издержек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Перераспределение  структуры издержек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уровня грамотности кадрового состава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Адаптация к изменениям в экономическом пространстве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Автоматизация технологических процессов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Составление подробного </a:t>
                      </a:r>
                      <a:r>
                        <a:rPr lang="ru-RU" sz="700" u="none" strike="noStrike" dirty="0" smtClean="0">
                          <a:effectLst/>
                        </a:rPr>
                        <a:t>инвестиционного </a:t>
                      </a:r>
                      <a:r>
                        <a:rPr lang="ru-RU" sz="700" u="none" strike="noStrike" dirty="0">
                          <a:effectLst/>
                        </a:rPr>
                        <a:t>проекта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Автоматизация процессов сбора маркетинговой информации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Обучение кадров для реализации доставки </a:t>
                      </a:r>
                      <a:r>
                        <a:rPr lang="ru-RU" sz="700" u="none" strike="noStrike" dirty="0" err="1">
                          <a:effectLst/>
                        </a:rPr>
                        <a:t>дронами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65669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Производственный капитал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Стандартизация данных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Улучшение контроля над производственными процессами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Сокращение потерь от брака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Создание потенциально новых технологий производства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Увеличение заработной платы работников организации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Цифровая модернизация оборудования, интернет вещей, облачные технологии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Частичная модернизация имеющегося оборудования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Оперативная корректировка </a:t>
                      </a:r>
                      <a:r>
                        <a:rPr lang="ru-RU" sz="700" u="none" strike="noStrike" dirty="0" smtClean="0">
                          <a:effectLst/>
                        </a:rPr>
                        <a:t>технических </a:t>
                      </a:r>
                      <a:r>
                        <a:rPr lang="ru-RU" sz="700" u="none" strike="noStrike" dirty="0">
                          <a:effectLst/>
                        </a:rPr>
                        <a:t>характеристик номенклатуры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Развитие прямых сделок. Производитель-потребитель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8743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Инвестиционный капитал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Амортизация </a:t>
                      </a:r>
                      <a:r>
                        <a:rPr lang="ru-RU" sz="700" u="none" strike="noStrike" dirty="0" smtClean="0">
                          <a:effectLst/>
                        </a:rPr>
                        <a:t>производства, </a:t>
                      </a:r>
                      <a:r>
                        <a:rPr lang="ru-RU" sz="700" u="none" strike="noStrike" dirty="0">
                          <a:effectLst/>
                        </a:rPr>
                        <a:t>цифровая </a:t>
                      </a:r>
                      <a:r>
                        <a:rPr lang="ru-RU" sz="700" u="none" strike="noStrike" dirty="0" smtClean="0">
                          <a:effectLst/>
                        </a:rPr>
                        <a:t>интеграция процессов </a:t>
                      </a:r>
                      <a:r>
                        <a:rPr lang="ru-RU" sz="700" u="none" strike="noStrike" dirty="0">
                          <a:effectLst/>
                        </a:rPr>
                        <a:t>управления, создание баз оперативных данных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Формирование системы эффективного взаимодействия с внутренней и внешней и внутренней средой фирмы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Снижение </a:t>
                      </a:r>
                      <a:r>
                        <a:rPr lang="ru-RU" sz="700" u="none" strike="noStrike" dirty="0" smtClean="0">
                          <a:effectLst/>
                        </a:rPr>
                        <a:t>управленческих </a:t>
                      </a:r>
                      <a:r>
                        <a:rPr lang="ru-RU" sz="700" u="none" strike="noStrike" dirty="0">
                          <a:effectLst/>
                        </a:rPr>
                        <a:t>издержек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Увеличение стоимости нематериальных активов фирмы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заработной платы работников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Обновление основных средств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Вложения в информационную инфраструктуру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 err="1">
                          <a:effectLst/>
                        </a:rPr>
                        <a:t>Цифровизация</a:t>
                      </a:r>
                      <a:r>
                        <a:rPr lang="ru-RU" sz="700" u="none" strike="noStrike" dirty="0">
                          <a:effectLst/>
                        </a:rPr>
                        <a:t> экосистемы маркетинга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Вложения в создание автоматизированных распределенных центров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</a:tr>
              <a:tr h="66053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Маркетинг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Расширение каналов сбыта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Рост выручки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Заключение более выгодных контрактов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Развитие новых форм защиты интеллектуальной собственности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Совершенствование </a:t>
                      </a:r>
                      <a:r>
                        <a:rPr lang="ru-RU" sz="700" u="none" strike="noStrike" dirty="0" err="1">
                          <a:effectLst/>
                        </a:rPr>
                        <a:t>soft</a:t>
                      </a:r>
                      <a:r>
                        <a:rPr lang="ru-RU" sz="700" u="none" strike="noStrike" dirty="0">
                          <a:effectLst/>
                        </a:rPr>
                        <a:t> </a:t>
                      </a:r>
                      <a:r>
                        <a:rPr lang="ru-RU" sz="700" u="none" strike="noStrike" dirty="0" err="1">
                          <a:effectLst/>
                        </a:rPr>
                        <a:t>skills</a:t>
                      </a:r>
                      <a:r>
                        <a:rPr lang="ru-RU" sz="700" u="none" strike="noStrike" dirty="0">
                          <a:effectLst/>
                        </a:rPr>
                        <a:t> персонала организации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Более эффективный менеджмент запасов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инвестиционной привлекательности ввиду роста оборачиваемости запасов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Поиск и трансформация каналов сбыта и продвижения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Обеспечение адаптивности логистической системы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Логистика</a:t>
                      </a:r>
                      <a:endParaRPr lang="ru-RU" sz="900" b="0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solidFill>
                      <a:srgbClr val="9933FF">
                        <a:alpha val="5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Интенсификация взаимодействия между экономическими субъектами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Улучшение географического охвата рынка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Минимизация потребительских потерь от децентрализованной доставки товаров и услуг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Опыт ведения </a:t>
                      </a:r>
                      <a:r>
                        <a:rPr lang="ru-RU" sz="700" u="none" strike="noStrike" dirty="0" err="1" smtClean="0">
                          <a:effectLst/>
                        </a:rPr>
                        <a:t>нерутинной</a:t>
                      </a:r>
                      <a:r>
                        <a:rPr lang="ru-RU" sz="700" u="none" strike="noStrike" dirty="0" smtClean="0">
                          <a:effectLst/>
                        </a:rPr>
                        <a:t> </a:t>
                      </a:r>
                      <a:r>
                        <a:rPr lang="ru-RU" sz="700" u="none" strike="noStrike" dirty="0">
                          <a:effectLst/>
                        </a:rPr>
                        <a:t>логической деятельности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Увеличение кадрового состава отдела логистики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Создание возможностей дозагрузки производственных мощностей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Повышение инвестиционной привлекательности фирмы ввиду увеличения объема продаж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Упрощение задачи поиска </a:t>
                      </a:r>
                      <a:r>
                        <a:rPr lang="ru-RU" sz="700" u="none" strike="noStrike" dirty="0" smtClean="0">
                          <a:effectLst/>
                        </a:rPr>
                        <a:t>контрагентов </a:t>
                      </a:r>
                      <a:r>
                        <a:rPr lang="ru-RU" sz="700" u="none" strike="noStrike" dirty="0">
                          <a:effectLst/>
                        </a:rPr>
                        <a:t>благодаря использованию </a:t>
                      </a:r>
                      <a:r>
                        <a:rPr lang="ru-RU" sz="700" u="none" strike="noStrike" dirty="0" err="1">
                          <a:effectLst/>
                        </a:rPr>
                        <a:t>маркет-плейс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Обеспечение функционирования трансформированной системы сбыта продукции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88" marR="3588" marT="3743" marB="0" anchor="ctr">
                    <a:lnL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9933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883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452</Words>
  <Application>Microsoft Office PowerPoint</Application>
  <PresentationFormat>Произвольный</PresentationFormat>
  <Paragraphs>100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</cp:revision>
  <dcterms:created xsi:type="dcterms:W3CDTF">2020-03-21T07:30:22Z</dcterms:created>
  <dcterms:modified xsi:type="dcterms:W3CDTF">2020-03-21T07:33:12Z</dcterms:modified>
</cp:coreProperties>
</file>