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D2C8-D1A5-4DAA-B03C-1EB86B2DBD1C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902B-8EBE-4230-9A5A-6337773A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0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D2C8-D1A5-4DAA-B03C-1EB86B2DBD1C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902B-8EBE-4230-9A5A-6337773A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9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D2C8-D1A5-4DAA-B03C-1EB86B2DBD1C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902B-8EBE-4230-9A5A-6337773A6F0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87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D2C8-D1A5-4DAA-B03C-1EB86B2DBD1C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902B-8EBE-4230-9A5A-6337773A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56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D2C8-D1A5-4DAA-B03C-1EB86B2DBD1C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902B-8EBE-4230-9A5A-6337773A6F0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541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D2C8-D1A5-4DAA-B03C-1EB86B2DBD1C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902B-8EBE-4230-9A5A-6337773A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22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D2C8-D1A5-4DAA-B03C-1EB86B2DBD1C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902B-8EBE-4230-9A5A-6337773A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50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D2C8-D1A5-4DAA-B03C-1EB86B2DBD1C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902B-8EBE-4230-9A5A-6337773A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57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D2C8-D1A5-4DAA-B03C-1EB86B2DBD1C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902B-8EBE-4230-9A5A-6337773A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3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D2C8-D1A5-4DAA-B03C-1EB86B2DBD1C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902B-8EBE-4230-9A5A-6337773A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8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D2C8-D1A5-4DAA-B03C-1EB86B2DBD1C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902B-8EBE-4230-9A5A-6337773A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21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D2C8-D1A5-4DAA-B03C-1EB86B2DBD1C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902B-8EBE-4230-9A5A-6337773A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1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D2C8-D1A5-4DAA-B03C-1EB86B2DBD1C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902B-8EBE-4230-9A5A-6337773A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6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D2C8-D1A5-4DAA-B03C-1EB86B2DBD1C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902B-8EBE-4230-9A5A-6337773A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9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D2C8-D1A5-4DAA-B03C-1EB86B2DBD1C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902B-8EBE-4230-9A5A-6337773A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9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6D2C8-D1A5-4DAA-B03C-1EB86B2DBD1C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902B-8EBE-4230-9A5A-6337773A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5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6D2C8-D1A5-4DAA-B03C-1EB86B2DBD1C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7A902B-8EBE-4230-9A5A-6337773A6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51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AB444-E723-4187-9049-553E3416B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dirty="0"/>
              <a:t>ДОН2050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F3FC9F-6461-4BE4-B237-184B842151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762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0048" y="332509"/>
            <a:ext cx="8596668" cy="692727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Природный капитал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9382" y="1025236"/>
            <a:ext cx="4611987" cy="5016125"/>
          </a:xfrm>
        </p:spPr>
        <p:txBody>
          <a:bodyPr>
            <a:normAutofit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правило: Сохранение и обновление природного капитала, как основная цель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экоориентированной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экономики</a:t>
            </a:r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Слабые стороны : Высокие требования к качеству социальной реакции на любые изменения</a:t>
            </a:r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Возможности: Появление центров (столиц) природного капитала в регионе</a:t>
            </a:r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Угрозы: Недостаточная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сокорость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реакции на изменения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60" y="1535422"/>
            <a:ext cx="5215504" cy="399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780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1" y="19396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Информационный капитал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2870" y="1033753"/>
            <a:ext cx="9931785" cy="3575192"/>
          </a:xfrm>
        </p:spPr>
        <p:txBody>
          <a:bodyPr>
            <a:normAutofit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правило: Отсутствие асимметрии в структуре информации</a:t>
            </a: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Слабые стороны: недостаток интегрированных инструментов обработки информации</a:t>
            </a: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Возможности: Возможность планирования производства и затрат ресурсов</a:t>
            </a: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Угрозы: Зависимость от традиционных цепочек создания ценности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09" y="2983345"/>
            <a:ext cx="6853382" cy="3546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313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5091"/>
          </a:xfrm>
        </p:spPr>
        <p:txBody>
          <a:bodyPr>
            <a:noAutofit/>
          </a:bodyPr>
          <a:lstStyle/>
          <a:p>
            <a:r>
              <a:rPr lang="ru-RU" u="sng" dirty="0"/>
              <a:t>Рынки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570182"/>
            <a:ext cx="4184035" cy="5190836"/>
          </a:xfrm>
        </p:spPr>
        <p:txBody>
          <a:bodyPr>
            <a:normAutofit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правило: Новые рынки и дистанционные методы продвижения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экопродукции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услуг</a:t>
            </a: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Слабые стороны: ограничение предложения</a:t>
            </a: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Возможности: повышение качества продукции и услуг</a:t>
            </a: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Угрозы: рост стоимости в силу высоких экологических требований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9" y="1570182"/>
            <a:ext cx="4800733" cy="3809941"/>
          </a:xfrm>
        </p:spPr>
      </p:pic>
    </p:spTree>
    <p:extLst>
      <p:ext uri="{BB962C8B-B14F-4D97-AF65-F5344CB8AC3E}">
        <p14:creationId xmlns:p14="http://schemas.microsoft.com/office/powerpoint/2010/main" val="113619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307B2-61D5-449A-9691-9BE72584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Основная тенденция развития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0564D-0498-44E7-9150-37A9D543B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Самой важной тенденцией развития до 2050 года по всей планете является экологизация. И целью нашего проекта является создание «</a:t>
            </a:r>
            <a:r>
              <a:rPr lang="ru-RU"/>
              <a:t>Зеленого общества»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63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96" y="124691"/>
            <a:ext cx="8596668" cy="660400"/>
          </a:xfrm>
        </p:spPr>
        <p:txBody>
          <a:bodyPr/>
          <a:lstStyle/>
          <a:p>
            <a:r>
              <a:rPr lang="ru-RU" u="sng" dirty="0"/>
              <a:t>Институциональная</a:t>
            </a:r>
            <a:r>
              <a:rPr lang="ru-RU" dirty="0"/>
              <a:t> </a:t>
            </a:r>
            <a:r>
              <a:rPr lang="ru-RU" u="sng" dirty="0"/>
              <a:t>структура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1696" y="785091"/>
            <a:ext cx="9668087" cy="2216726"/>
          </a:xfrm>
        </p:spPr>
        <p:txBody>
          <a:bodyPr>
            <a:normAutofit fontScale="40000" lnSpcReduction="20000"/>
          </a:bodyPr>
          <a:lstStyle/>
          <a:p>
            <a:r>
              <a:rPr lang="ru-RU" sz="3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правило: Новые концептуальные рамки, содействующие благополучию человека (</a:t>
            </a:r>
            <a:r>
              <a:rPr lang="en-US" sz="3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eudaimonia</a:t>
            </a:r>
            <a:r>
              <a:rPr lang="en-US" sz="3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Слабые стороны: Входит в противоречие с </a:t>
            </a:r>
            <a:r>
              <a:rPr lang="ru-RU" sz="3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конкуретным</a:t>
            </a:r>
            <a:r>
              <a:rPr lang="ru-RU" sz="3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характером экономики</a:t>
            </a:r>
          </a:p>
          <a:p>
            <a:r>
              <a:rPr lang="ru-RU" sz="3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Возможности: Предприятия и организации получают возможность долгосрочного устойчивого развития;</a:t>
            </a:r>
          </a:p>
          <a:p>
            <a:r>
              <a:rPr lang="ru-RU" sz="3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Угрозы: Неприятие модели ключевыми </a:t>
            </a:r>
            <a:r>
              <a:rPr lang="ru-RU" sz="3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стейкхолдерами</a:t>
            </a:r>
            <a:endParaRPr lang="ru-RU" sz="3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u="sng" dirty="0"/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36" y="2336801"/>
            <a:ext cx="7028875" cy="433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542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753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Финансовый капитал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4824" y="646186"/>
            <a:ext cx="9150158" cy="1986178"/>
          </a:xfrm>
        </p:spPr>
        <p:txBody>
          <a:bodyPr>
            <a:normAutofit fontScale="40000" lnSpcReduction="20000"/>
          </a:bodyPr>
          <a:lstStyle/>
          <a:p>
            <a:r>
              <a:rPr lang="ru-RU" sz="4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правило: Увеличение доли внутреннего кредита в структуре капитала.</a:t>
            </a:r>
          </a:p>
          <a:p>
            <a:r>
              <a:rPr lang="ru-RU" sz="4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Слабые стороны: Зависимость от </a:t>
            </a:r>
            <a:r>
              <a:rPr lang="ru-RU" sz="45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экспортоориентированных</a:t>
            </a:r>
            <a:r>
              <a:rPr lang="ru-RU" sz="4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отраслей;</a:t>
            </a:r>
          </a:p>
          <a:p>
            <a:r>
              <a:rPr lang="ru-RU" sz="4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Возможности: Снижение финансовых рисков;</a:t>
            </a:r>
          </a:p>
          <a:p>
            <a:r>
              <a:rPr lang="ru-RU" sz="45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Угрозы:Отраслевая</a:t>
            </a:r>
            <a:r>
              <a:rPr lang="ru-RU" sz="4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региональная концентрация финансовых ресурсов</a:t>
            </a: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64" y="2216729"/>
            <a:ext cx="7094393" cy="4476562"/>
          </a:xfrm>
        </p:spPr>
      </p:pic>
    </p:spTree>
    <p:extLst>
      <p:ext uri="{BB962C8B-B14F-4D97-AF65-F5344CB8AC3E}">
        <p14:creationId xmlns:p14="http://schemas.microsoft.com/office/powerpoint/2010/main" val="415854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Инвестиционный капитал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" y="1634116"/>
            <a:ext cx="4562764" cy="4407246"/>
          </a:xfrm>
        </p:spPr>
        <p:txBody>
          <a:bodyPr>
            <a:normAutofit/>
          </a:bodyPr>
          <a:lstStyle/>
          <a:p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правило: Повышение роли реального капитала в структуре инвестиций</a:t>
            </a:r>
          </a:p>
          <a:p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Слабые стороны: Трудности оценки стоимости реального капитала</a:t>
            </a:r>
          </a:p>
          <a:p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Возможности: Возможности оптимизации затрат предприятий с учетом требований экологии</a:t>
            </a:r>
          </a:p>
          <a:p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Угрозы: Конкуренция с интересами владельцев полезных ресурсов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65" y="1505557"/>
            <a:ext cx="5157373" cy="4664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500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935" y="369455"/>
            <a:ext cx="8596668" cy="822036"/>
          </a:xfrm>
        </p:spPr>
        <p:txBody>
          <a:bodyPr>
            <a:normAutofit fontScale="90000"/>
          </a:bodyPr>
          <a:lstStyle/>
          <a:p>
            <a:r>
              <a:rPr lang="ru-RU" sz="4000" u="sng" dirty="0"/>
              <a:t>Производственный капитал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546" y="1320800"/>
            <a:ext cx="4722824" cy="4720561"/>
          </a:xfrm>
        </p:spPr>
        <p:txBody>
          <a:bodyPr>
            <a:normAutofit lnSpcReduction="10000"/>
          </a:bodyPr>
          <a:lstStyle/>
          <a:p>
            <a:r>
              <a:rPr lang="ru-RU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правило: Новая структура производства, ориентированная на </a:t>
            </a:r>
            <a:r>
              <a:rPr lang="ru-RU" sz="19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экологичность</a:t>
            </a:r>
            <a:br>
              <a:rPr lang="ru-RU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Слабые стороны: Высокая доля энергетической отрасли</a:t>
            </a:r>
            <a:br>
              <a:rPr lang="ru-RU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Возможности: Перманентные инвестиции в обновление существующего производственного капитала;</a:t>
            </a:r>
            <a:br>
              <a:rPr lang="ru-RU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9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Угрозы: Крайне высокие затраты на </a:t>
            </a:r>
            <a:r>
              <a:rPr lang="ru-RU" sz="19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экологичные</a:t>
            </a:r>
            <a:r>
              <a:rPr lang="ru-RU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технологии производства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7" y="1477818"/>
            <a:ext cx="5043054" cy="4563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882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898" y="202840"/>
            <a:ext cx="8596668" cy="1320800"/>
          </a:xfrm>
        </p:spPr>
        <p:txBody>
          <a:bodyPr/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капитал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0909" y="1052585"/>
            <a:ext cx="9319490" cy="1976942"/>
          </a:xfrm>
        </p:spPr>
        <p:txBody>
          <a:bodyPr>
            <a:normAutofit fontScale="77500" lnSpcReduction="20000"/>
          </a:bodyPr>
          <a:lstStyle/>
          <a:p>
            <a:r>
              <a:rPr lang="ru-RU" sz="2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правило: Концентрация интеллектуального капитала в крупных городах (</a:t>
            </a:r>
            <a:r>
              <a:rPr lang="ru-RU" sz="25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гиперурбанизация</a:t>
            </a:r>
            <a:r>
              <a:rPr lang="ru-RU" sz="2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ru-RU" sz="2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Слабые стороны: Усиление интеллектуального неравенства регионов, отраслей, населения</a:t>
            </a:r>
          </a:p>
          <a:p>
            <a:r>
              <a:rPr lang="ru-RU" sz="2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Возможности: Повышение доступности дистанционного образования</a:t>
            </a:r>
          </a:p>
          <a:p>
            <a:r>
              <a:rPr lang="ru-RU" sz="2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Угрозы: </a:t>
            </a:r>
            <a:r>
              <a:rPr lang="ru-RU" sz="25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Маркетизация</a:t>
            </a:r>
            <a:r>
              <a:rPr lang="ru-RU" sz="2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образования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87" y="2881746"/>
            <a:ext cx="6178204" cy="3740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748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07" y="323273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Человеческий капитал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3298" y="1061462"/>
            <a:ext cx="7977139" cy="2605374"/>
          </a:xfrm>
        </p:spPr>
        <p:txBody>
          <a:bodyPr>
            <a:normAutofit lnSpcReduction="10000"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правило: Расширение параметров человеческого капитала, которыми управляет государство и общество (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eudaimonia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Слабые стороны: Расслоение общества</a:t>
            </a: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Возможности: Повышение качества жизни, увеличение продолжительности жизни</a:t>
            </a: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Угрозы: Средства на поддержание уровня жизни сильно зависят от региона (территории)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03" y="3465251"/>
            <a:ext cx="7194551" cy="325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106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4" y="26785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капитал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5492" y="1185843"/>
            <a:ext cx="4418024" cy="4711325"/>
          </a:xfrm>
        </p:spPr>
        <p:txBody>
          <a:bodyPr>
            <a:normAutofit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правило: Повышение роли природных ресурсов в качестве жизни населения</a:t>
            </a:r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Слабые стороны: Чувствительность к любым природным потрясениям</a:t>
            </a:r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Возможности: Механизм долгосрочного накопления социального капитала в регионе</a:t>
            </a:r>
          </a:p>
          <a:p>
            <a:b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Угрозы: Высокая потребность в страховании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10" y="1588654"/>
            <a:ext cx="5036572" cy="390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712839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441</Words>
  <Application>Microsoft Office PowerPoint</Application>
  <PresentationFormat>Широкоэкранный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Аспект</vt:lpstr>
      <vt:lpstr>ДОН2050</vt:lpstr>
      <vt:lpstr>Основная тенденция развития</vt:lpstr>
      <vt:lpstr>Институциональная структура</vt:lpstr>
      <vt:lpstr>Финансовый капитал  </vt:lpstr>
      <vt:lpstr>Инвестиционный капитал</vt:lpstr>
      <vt:lpstr>Производственный капитал  </vt:lpstr>
      <vt:lpstr>Интеллектуальный капитал</vt:lpstr>
      <vt:lpstr>Человеческий капитал</vt:lpstr>
      <vt:lpstr>Социальный капитал  </vt:lpstr>
      <vt:lpstr>Природный капитал  </vt:lpstr>
      <vt:lpstr>Информационный капитал  </vt:lpstr>
      <vt:lpstr>Рынки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Институциональная структура</dc:title>
  <dc:creator>Пользователь</dc:creator>
  <cp:lastModifiedBy>Артём Туркин</cp:lastModifiedBy>
  <cp:revision>8</cp:revision>
  <dcterms:created xsi:type="dcterms:W3CDTF">2020-03-21T06:52:59Z</dcterms:created>
  <dcterms:modified xsi:type="dcterms:W3CDTF">2020-03-21T07:56:06Z</dcterms:modified>
</cp:coreProperties>
</file>