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84" r:id="rId2"/>
    <p:sldId id="903" r:id="rId3"/>
    <p:sldId id="972" r:id="rId4"/>
    <p:sldId id="979" r:id="rId5"/>
    <p:sldId id="952" r:id="rId6"/>
    <p:sldId id="943" r:id="rId7"/>
    <p:sldId id="977" r:id="rId8"/>
    <p:sldId id="884" r:id="rId9"/>
    <p:sldId id="740" r:id="rId10"/>
    <p:sldId id="640" r:id="rId11"/>
    <p:sldId id="759" r:id="rId12"/>
    <p:sldId id="762" r:id="rId13"/>
    <p:sldId id="995" r:id="rId14"/>
    <p:sldId id="948" r:id="rId15"/>
    <p:sldId id="996" r:id="rId16"/>
    <p:sldId id="993" r:id="rId17"/>
    <p:sldId id="978" r:id="rId18"/>
    <p:sldId id="745" r:id="rId19"/>
    <p:sldId id="750" r:id="rId20"/>
    <p:sldId id="751" r:id="rId21"/>
    <p:sldId id="904" r:id="rId22"/>
    <p:sldId id="744" r:id="rId23"/>
    <p:sldId id="754" r:id="rId24"/>
    <p:sldId id="829" r:id="rId25"/>
    <p:sldId id="975" r:id="rId26"/>
    <p:sldId id="994" r:id="rId27"/>
    <p:sldId id="758" r:id="rId28"/>
    <p:sldId id="985" r:id="rId29"/>
    <p:sldId id="987" r:id="rId30"/>
    <p:sldId id="986" r:id="rId31"/>
    <p:sldId id="988" r:id="rId32"/>
    <p:sldId id="989" r:id="rId33"/>
    <p:sldId id="990" r:id="rId34"/>
    <p:sldId id="991" r:id="rId35"/>
    <p:sldId id="992" r:id="rId36"/>
    <p:sldId id="997" r:id="rId37"/>
    <p:sldId id="863" r:id="rId38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AD32"/>
    <a:srgbClr val="0000FF"/>
    <a:srgbClr val="B8E6A8"/>
    <a:srgbClr val="50B848"/>
    <a:srgbClr val="B7F797"/>
    <a:srgbClr val="5BCD05"/>
    <a:srgbClr val="33CC33"/>
    <a:srgbClr val="58AB27"/>
    <a:srgbClr val="56C503"/>
    <a:srgbClr val="55B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1" autoAdjust="0"/>
    <p:restoredTop sz="91441"/>
  </p:normalViewPr>
  <p:slideViewPr>
    <p:cSldViewPr>
      <p:cViewPr varScale="1">
        <p:scale>
          <a:sx n="90" d="100"/>
          <a:sy n="90" d="100"/>
        </p:scale>
        <p:origin x="22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016"/>
    </p:cViewPr>
  </p:sorterViewPr>
  <p:notesViewPr>
    <p:cSldViewPr>
      <p:cViewPr varScale="1">
        <p:scale>
          <a:sx n="118" d="100"/>
          <a:sy n="118" d="100"/>
        </p:scale>
        <p:origin x="-208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DE8F49-7455-DB44-A93A-17B01D00B93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333AAF-04F3-1A40-8004-1259D8EC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8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621F93-440F-EB47-B7FC-217DA2A4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1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3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376192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5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428881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21F93-440F-EB47-B7FC-217DA2A4C41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8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4A3B2A7-3CB1-5949-B07D-B4E96EB197D4}" type="slidenum">
              <a:rPr kumimoji="0" lang="ru-RU" sz="1200">
                <a:solidFill>
                  <a:prstClr val="black"/>
                </a:solidFill>
              </a:rPr>
              <a:pPr/>
              <a:t>8</a:t>
            </a:fld>
            <a:endParaRPr kumimoji="0" lang="ru-RU" sz="1200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kumimoji="0"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248C87F-7A57-9343-8B89-786975BB7CFC}" type="slidenum">
              <a:rPr kumimoji="0" lang="ru-RU" sz="1200"/>
              <a:pPr/>
              <a:t>9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A56FFD2-B670-E24F-9C6B-90CD66848E84}" type="slidenum">
              <a:rPr kumimoji="0" lang="ru-RU" sz="1200">
                <a:latin typeface="Calibri" charset="0"/>
              </a:rPr>
              <a:pPr/>
              <a:t>14</a:t>
            </a:fld>
            <a:endParaRPr kumimoji="0" lang="ru-RU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6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16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254336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0D33286-7DF0-4944-B851-A84403A367DF}" type="slidenum">
              <a:rPr kumimoji="0" lang="ru-RU" sz="1200"/>
              <a:pPr/>
              <a:t>26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107516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00339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35870-6FF3-43A9-86B5-2510D381D4BB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7F139-CE91-D047-9AB1-7AD10486E4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856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E085-9A89-4E6C-82F4-EC61D461ACF9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98AD-F942-764C-B04F-8B8D2566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4238-DDA7-4202-AB5A-4DA31421DE75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47D5-817D-144F-A074-B25C87DB4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0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AA07-8B7D-47C4-B679-7B58598AE27F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1FE9-F73F-3F4B-AC2C-A06D1A1A8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3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F282-B50C-4636-B7CD-3FD84159A3CC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C7E8-8E12-734E-8207-EAFBE3B90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8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8DF3-3142-4437-8994-7A82D7094FCB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5DFF-45B5-5E42-87E4-7FF25366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A568-065A-42EE-89FC-7A71C96989C3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18F-52EB-CA40-BA4F-CB804A39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700339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4706-E08C-4CE7-893D-D8C5E94E4E5C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96A3-0522-BD4B-8A12-1CE869E0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B90D-30C1-4E66-A4B7-80581A1E9EAA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00F8-A922-4E45-BC2D-99C8D91A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5141-345C-4349-B67F-E8327185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2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87C2-4F44-4366-987E-37CC6EA51F6C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61B8-AB42-824E-BDC2-1EC0C37E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6CDA62-C30B-4361-8043-96F516029731}" type="datetime1">
              <a:rPr lang="ru-RU" smtClean="0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B7F139-CE91-D047-9AB1-7AD10486E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5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60" r:id="rId3"/>
    <p:sldLayoutId id="2147484661" r:id="rId4"/>
    <p:sldLayoutId id="2147484662" r:id="rId5"/>
    <p:sldLayoutId id="2147484663" r:id="rId6"/>
    <p:sldLayoutId id="2147484671" r:id="rId7"/>
    <p:sldLayoutId id="2147484672" r:id="rId8"/>
    <p:sldLayoutId id="2147484664" r:id="rId9"/>
    <p:sldLayoutId id="2147484665" r:id="rId10"/>
    <p:sldLayoutId id="2147484666" r:id="rId11"/>
    <p:sldLayoutId id="2147484667" r:id="rId12"/>
    <p:sldLayoutId id="214748466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hyperlink" Target="https://strategy2030.ru/files/MeandtheWorldBook_25.pdf" TargetMode="Externa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invest.ru/files/articles/pdf/ug_rossii_protiv_crizisa.pdf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hyperlink" Target="http://www.centrinvest.ru/files/articles/pdf/ci_kniga_pozitivnaya_economica_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image" Target="../media/image13.emf"/><Relationship Id="rId10" Type="http://schemas.openxmlformats.org/officeDocument/2006/relationships/hyperlink" Target="https://www.centrinvest.ru/files/smi/pdf/banki_malyi_biznes.pdf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file:////var/folders/mm/360tvxn922sfjpx_dxj4tc140000gn/T/com.microsoft.Word/WebArchiveCopyPasteTempFiles/invest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.png"/><Relationship Id="rId7" Type="http://schemas.openxmlformats.org/officeDocument/2006/relationships/image" Target="../media/image44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1A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848872" cy="2306542"/>
          </a:xfrm>
        </p:spPr>
        <p:txBody>
          <a:bodyPr/>
          <a:lstStyle/>
          <a:p>
            <a:pPr algn="l" eaLnBrk="1" hangingPunct="1"/>
            <a:r>
              <a:rPr kumimoji="0" lang="ru-RU" sz="4000" b="1" dirty="0">
                <a:solidFill>
                  <a:schemeClr val="bg1"/>
                </a:solidFill>
                <a:cs typeface="Times New Roman" charset="0"/>
              </a:rPr>
              <a:t>Дизайн экономики трансформаций</a:t>
            </a:r>
            <a:endParaRPr kumimoji="0" lang="en-US" sz="4000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79562" y="5445224"/>
            <a:ext cx="4537472" cy="143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600" dirty="0">
                <a:solidFill>
                  <a:schemeClr val="bg1"/>
                </a:solidFill>
                <a:latin typeface="+mn-lt"/>
                <a:cs typeface="Times New Roman" charset="0"/>
              </a:rPr>
              <a:t>Февраль 2020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79562" y="5680198"/>
            <a:ext cx="5904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600" dirty="0">
                <a:solidFill>
                  <a:schemeClr val="bg1"/>
                </a:solidFill>
                <a:latin typeface="+mn-lt"/>
                <a:cs typeface="Times New Roman" charset="0"/>
              </a:rPr>
              <a:t>ПАО КБ «Центр-</a:t>
            </a:r>
            <a:r>
              <a:rPr kumimoji="0" lang="ru-RU" sz="1600" dirty="0" err="1">
                <a:solidFill>
                  <a:schemeClr val="bg1"/>
                </a:solidFill>
                <a:latin typeface="+mn-lt"/>
                <a:cs typeface="Times New Roman" charset="0"/>
              </a:rPr>
              <a:t>инвест</a:t>
            </a:r>
            <a:r>
              <a:rPr kumimoji="0" lang="ru-RU" sz="1600" dirty="0">
                <a:solidFill>
                  <a:schemeClr val="bg1"/>
                </a:solidFill>
                <a:latin typeface="+mn-lt"/>
                <a:cs typeface="Times New Roman" charset="0"/>
              </a:rPr>
              <a:t>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42" y="3833171"/>
            <a:ext cx="6474820" cy="3062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0842"/>
            <a:ext cx="2779290" cy="58041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74002" y="3296695"/>
            <a:ext cx="5526189" cy="135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dirty="0">
                <a:solidFill>
                  <a:schemeClr val="bg1"/>
                </a:solidFill>
                <a:latin typeface="+mn-lt"/>
                <a:cs typeface="Times New Roman" charset="0"/>
              </a:rPr>
              <a:t>Профессор, д.э.н. В.В. Высоков</a:t>
            </a:r>
          </a:p>
          <a:p>
            <a:r>
              <a:rPr kumimoji="0" lang="ru-RU" sz="1800" dirty="0">
                <a:solidFill>
                  <a:schemeClr val="bg1"/>
                </a:solidFill>
                <a:latin typeface="+mn-lt"/>
                <a:cs typeface="Times New Roman" charset="0"/>
              </a:rPr>
              <a:t>Председатель Совета директоров</a:t>
            </a:r>
          </a:p>
          <a:p>
            <a:r>
              <a:rPr kumimoji="0" lang="ru-RU" sz="1800" dirty="0">
                <a:solidFill>
                  <a:schemeClr val="bg1"/>
                </a:solidFill>
                <a:latin typeface="+mn-lt"/>
                <a:cs typeface="Times New Roman" charset="0"/>
              </a:rPr>
              <a:t>ПАО КБ «Центр-</a:t>
            </a:r>
            <a:r>
              <a:rPr kumimoji="0" lang="ru-RU" sz="1800" dirty="0" err="1">
                <a:solidFill>
                  <a:schemeClr val="bg1"/>
                </a:solidFill>
                <a:latin typeface="+mn-lt"/>
                <a:cs typeface="Times New Roman" charset="0"/>
              </a:rPr>
              <a:t>инвест</a:t>
            </a:r>
            <a:r>
              <a:rPr kumimoji="0" lang="ru-RU" sz="1800" dirty="0">
                <a:solidFill>
                  <a:schemeClr val="bg1"/>
                </a:solidFill>
                <a:latin typeface="+mn-lt"/>
                <a:cs typeface="Times New Roman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852376"/>
            <a:ext cx="9144000" cy="160872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395536" y="2564904"/>
            <a:ext cx="56166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latin typeface="Times New Roman" charset="0"/>
                <a:cs typeface="Times New Roman" charset="0"/>
              </a:rPr>
              <a:t>Функциональная структура ЭМ</a:t>
            </a:r>
            <a:endParaRPr kumimoji="0" lang="ru-RU" b="1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4920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96191"/>
              </p:ext>
            </p:extLst>
          </p:nvPr>
        </p:nvGraphicFramePr>
        <p:xfrm>
          <a:off x="395536" y="3112397"/>
          <a:ext cx="8065207" cy="2980899"/>
        </p:xfrm>
        <a:graphic>
          <a:graphicData uri="http://schemas.openxmlformats.org/drawingml/2006/table">
            <a:tbl>
              <a:tblPr/>
              <a:tblGrid>
                <a:gridCol w="335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Виды ресурсов и связи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Подсистема ЭМ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Имущественные права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1. Институциональная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Информация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2. Планирование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П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Финансовые потоки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3. Финансы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Ф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Денежные ресурсы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4. Кредит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Трудовые ресурсы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5. Социальная защита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Межхозяйственные связи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6. Маркетинг и логистика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Ценообразование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7. Цены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Ц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43" name="Заголовок 1"/>
          <p:cNvSpPr txBox="1">
            <a:spLocks/>
          </p:cNvSpPr>
          <p:nvPr/>
        </p:nvSpPr>
        <p:spPr bwMode="auto">
          <a:xfrm>
            <a:off x="323528" y="170283"/>
            <a:ext cx="7040887" cy="5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835020"/>
            <a:ext cx="7920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latin typeface="Times New Roman" charset="0"/>
                <a:cs typeface="Times New Roman" charset="0"/>
              </a:rPr>
              <a:t>Экономический механизм (ЭМ) – </a:t>
            </a:r>
            <a:r>
              <a:rPr kumimoji="0" lang="ru-RU" sz="3200" dirty="0">
                <a:latin typeface="Times New Roman" charset="0"/>
                <a:cs typeface="Times New Roman" charset="0"/>
              </a:rPr>
              <a:t>совокупность правил, регламентирующих экономические отношения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247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89" name="Заголовок 1"/>
          <p:cNvSpPr txBox="1">
            <a:spLocks/>
          </p:cNvSpPr>
          <p:nvPr/>
        </p:nvSpPr>
        <p:spPr bwMode="auto">
          <a:xfrm>
            <a:off x="45730" y="163542"/>
            <a:ext cx="6896871" cy="5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Дизайн экономических механизмов</a:t>
            </a:r>
          </a:p>
        </p:txBody>
      </p:sp>
      <p:pic>
        <p:nvPicPr>
          <p:cNvPr id="62490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5290" y="927958"/>
            <a:ext cx="76218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latin typeface="+mj-lt"/>
                <a:cs typeface="Times New Roman" charset="0"/>
              </a:rPr>
              <a:t>Моделирование ЭМ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80528" y="1844824"/>
            <a:ext cx="28037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подсистемы</a:t>
            </a:r>
          </a:p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хозяйственного </a:t>
            </a:r>
          </a:p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механизма 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2632356" y="2033995"/>
            <a:ext cx="1723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функции 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4644008" y="1918400"/>
            <a:ext cx="1765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параметры </a:t>
            </a:r>
          </a:p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функции </a:t>
            </a: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6876256" y="1946492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latin typeface="+mn-lt"/>
                <a:cs typeface="Times New Roman" charset="0"/>
              </a:rPr>
              <a:t>значение</a:t>
            </a:r>
          </a:p>
        </p:txBody>
      </p:sp>
      <p:sp>
        <p:nvSpPr>
          <p:cNvPr id="22" name="AutoShape 62"/>
          <p:cNvSpPr>
            <a:spLocks noChangeArrowheads="1"/>
          </p:cNvSpPr>
          <p:nvPr/>
        </p:nvSpPr>
        <p:spPr bwMode="auto">
          <a:xfrm>
            <a:off x="2125241" y="1981732"/>
            <a:ext cx="790575" cy="431800"/>
          </a:xfrm>
          <a:prstGeom prst="rightArrow">
            <a:avLst>
              <a:gd name="adj1" fmla="val 50000"/>
              <a:gd name="adj2" fmla="val 457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23" name="AutoShape 63"/>
          <p:cNvSpPr>
            <a:spLocks noChangeArrowheads="1"/>
          </p:cNvSpPr>
          <p:nvPr/>
        </p:nvSpPr>
        <p:spPr bwMode="auto">
          <a:xfrm>
            <a:off x="4069457" y="1964110"/>
            <a:ext cx="790575" cy="431800"/>
          </a:xfrm>
          <a:prstGeom prst="rightArrow">
            <a:avLst>
              <a:gd name="adj1" fmla="val 50000"/>
              <a:gd name="adj2" fmla="val 457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24" name="AutoShape 64"/>
          <p:cNvSpPr>
            <a:spLocks noChangeArrowheads="1"/>
          </p:cNvSpPr>
          <p:nvPr/>
        </p:nvSpPr>
        <p:spPr bwMode="auto">
          <a:xfrm>
            <a:off x="6301705" y="1918400"/>
            <a:ext cx="790575" cy="431800"/>
          </a:xfrm>
          <a:prstGeom prst="rightArrow">
            <a:avLst>
              <a:gd name="adj1" fmla="val 50000"/>
              <a:gd name="adj2" fmla="val 457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73438"/>
              </p:ext>
            </p:extLst>
          </p:nvPr>
        </p:nvGraphicFramePr>
        <p:xfrm>
          <a:off x="331739" y="2956868"/>
          <a:ext cx="4033838" cy="2986746"/>
        </p:xfrm>
        <a:graphic>
          <a:graphicData uri="http://schemas.openxmlformats.org/drawingml/2006/table">
            <a:tbl>
              <a:tblPr/>
              <a:tblGrid>
                <a:gridCol w="403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Институциональная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Планирование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Финансы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Кредит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Социальная защита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Маркетинг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/>
                        </a:rPr>
                        <a:t>Цены </a:t>
                      </a:r>
                    </a:p>
                  </a:txBody>
                  <a:tcPr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59799"/>
              </p:ext>
            </p:extLst>
          </p:nvPr>
        </p:nvGraphicFramePr>
        <p:xfrm>
          <a:off x="3932834" y="3018685"/>
          <a:ext cx="3808785" cy="2924929"/>
        </p:xfrm>
        <a:graphic>
          <a:graphicData uri="http://schemas.openxmlformats.org/drawingml/2006/table">
            <a:tbl>
              <a:tblPr/>
              <a:tblGrid>
                <a:gridCol w="380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И = 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И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П = П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Ф = Ф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К = К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С = С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М = М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charset="0"/>
                          <a:ea typeface="Arial" charset="0"/>
                        </a:rPr>
                        <a:t>Ц = Ц (И, П, Ф, К, С, М, Ц)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114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3" name="Text Box 3"/>
          <p:cNvSpPr txBox="1">
            <a:spLocks noChangeArrowheads="1"/>
          </p:cNvSpPr>
          <p:nvPr/>
        </p:nvSpPr>
        <p:spPr bwMode="auto">
          <a:xfrm>
            <a:off x="539552" y="605631"/>
            <a:ext cx="817423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Оптимальный экономический механизм</a:t>
            </a:r>
            <a:endParaRPr kumimoji="0" lang="ru-RU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4514" name="AutoShape 4"/>
          <p:cNvSpPr>
            <a:spLocks/>
          </p:cNvSpPr>
          <p:nvPr/>
        </p:nvSpPr>
        <p:spPr bwMode="auto">
          <a:xfrm>
            <a:off x="3041648" y="4183063"/>
            <a:ext cx="360363" cy="1944688"/>
          </a:xfrm>
          <a:prstGeom prst="leftBrace">
            <a:avLst>
              <a:gd name="adj1" fmla="val 44971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899991" y="4724400"/>
            <a:ext cx="17636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Матрица </a:t>
            </a:r>
          </a:p>
          <a:p>
            <a:pPr algn="ctr"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Якоби</a:t>
            </a:r>
          </a:p>
        </p:txBody>
      </p:sp>
      <p:sp>
        <p:nvSpPr>
          <p:cNvPr id="64524" name="Text Box 31"/>
          <p:cNvSpPr txBox="1">
            <a:spLocks noChangeArrowheads="1"/>
          </p:cNvSpPr>
          <p:nvPr/>
        </p:nvSpPr>
        <p:spPr bwMode="auto">
          <a:xfrm>
            <a:off x="-306386" y="1226741"/>
            <a:ext cx="535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20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      </a:t>
            </a:r>
            <a:r>
              <a:rPr kumimoji="0" lang="en-US" sz="20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Max </a:t>
            </a:r>
            <a:r>
              <a:rPr kumimoji="0" lang="ru-RU" sz="20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ЭМ </a:t>
            </a:r>
            <a:r>
              <a:rPr kumimoji="0" lang="ru-RU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= ЭМ (И, П, Ф, К, С, М, Ц) </a:t>
            </a:r>
          </a:p>
        </p:txBody>
      </p:sp>
      <p:sp>
        <p:nvSpPr>
          <p:cNvPr id="64525" name="Rectangle 32"/>
          <p:cNvSpPr>
            <a:spLocks noChangeArrowheads="1"/>
          </p:cNvSpPr>
          <p:nvPr/>
        </p:nvSpPr>
        <p:spPr bwMode="auto">
          <a:xfrm>
            <a:off x="1" y="2782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6" name="Rectangle 34"/>
          <p:cNvSpPr>
            <a:spLocks noChangeArrowheads="1"/>
          </p:cNvSpPr>
          <p:nvPr/>
        </p:nvSpPr>
        <p:spPr bwMode="auto">
          <a:xfrm>
            <a:off x="1" y="2782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7" name="Rectangle 37"/>
          <p:cNvSpPr>
            <a:spLocks noChangeArrowheads="1"/>
          </p:cNvSpPr>
          <p:nvPr/>
        </p:nvSpPr>
        <p:spPr bwMode="auto">
          <a:xfrm>
            <a:off x="1" y="2782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2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73143"/>
              </p:ext>
            </p:extLst>
          </p:nvPr>
        </p:nvGraphicFramePr>
        <p:xfrm>
          <a:off x="3552676" y="4183063"/>
          <a:ext cx="5567362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8" name="Документ" r:id="rId3" imgW="5930682" imgH="2133521" progId="Word.Document.12">
                  <p:embed/>
                </p:oleObj>
              </mc:Choice>
              <mc:Fallback>
                <p:oleObj name="Документ" r:id="rId3" imgW="5930682" imgH="2133521" progId="Word.Document.12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676" y="4183063"/>
                        <a:ext cx="5567362" cy="20034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9" name="AutoShape 5"/>
          <p:cNvSpPr>
            <a:spLocks/>
          </p:cNvSpPr>
          <p:nvPr/>
        </p:nvSpPr>
        <p:spPr bwMode="auto">
          <a:xfrm rot="10800000">
            <a:off x="6156176" y="4153694"/>
            <a:ext cx="360363" cy="1944688"/>
          </a:xfrm>
          <a:prstGeom prst="leftBrace">
            <a:avLst>
              <a:gd name="adj1" fmla="val 44971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3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049BB-A0D4-824A-BF14-0802927DC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829" y="1826680"/>
            <a:ext cx="3078363" cy="214445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E755025-7147-8B47-98B9-9A3B9CC7F515}"/>
              </a:ext>
            </a:extLst>
          </p:cNvPr>
          <p:cNvSpPr txBox="1">
            <a:spLocks/>
          </p:cNvSpPr>
          <p:nvPr/>
        </p:nvSpPr>
        <p:spPr bwMode="auto">
          <a:xfrm>
            <a:off x="104240" y="77023"/>
            <a:ext cx="6896871" cy="5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Дизайн экономических механизмов</a:t>
            </a:r>
          </a:p>
        </p:txBody>
      </p:sp>
    </p:spTree>
    <p:extLst>
      <p:ext uri="{BB962C8B-B14F-4D97-AF65-F5344CB8AC3E}">
        <p14:creationId xmlns:p14="http://schemas.microsoft.com/office/powerpoint/2010/main" val="239574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50B58-DA54-F94C-A4C6-FEFCC780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36712"/>
            <a:ext cx="8339649" cy="511256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C0BD42-106A-5642-AC0C-DCB1671DEA58}"/>
              </a:ext>
            </a:extLst>
          </p:cNvPr>
          <p:cNvSpPr txBox="1">
            <a:spLocks/>
          </p:cNvSpPr>
          <p:nvPr/>
        </p:nvSpPr>
        <p:spPr bwMode="auto">
          <a:xfrm>
            <a:off x="216544" y="188640"/>
            <a:ext cx="82438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Стратегия «Я и Мир в 2030»</a:t>
            </a:r>
          </a:p>
        </p:txBody>
      </p:sp>
    </p:spTree>
    <p:extLst>
      <p:ext uri="{BB962C8B-B14F-4D97-AF65-F5344CB8AC3E}">
        <p14:creationId xmlns:p14="http://schemas.microsoft.com/office/powerpoint/2010/main" val="298525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835025"/>
          <a:ext cx="8964613" cy="423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Планы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Институты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Соц. защита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Финансы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Кредит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Рынки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Цены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Планы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Управление списками проектов МЧП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Легализация конфликта интересов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Мониторинг социальных проблем по направлениям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Внебюджетные источники инвестиций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Кредитование проектов МЧП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Сегментация проектов МЧП по рынкам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Прозрачные правила цен по проектам МЧП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Институты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Доступность органов власти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Диджитализация</a:t>
                      </a: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органов власти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Мониторинг социальной ответственности бизнеса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Локальные замкнутые системы расчетов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Гарантийные механизмы инвестиций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Рейтинги социальной ответственности бизнеса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Прозрачные правила внутренних цен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Социальная защита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Заявки на социальные проекты города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Перевод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работников в ИП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Социальное предпринимательство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Эффективность социальных проектов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Кредитование социальных проектов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Аутсорсинг соцзащиты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Прозрачные цены для социальных благ и услуг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Финансы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Выявление социальных проблем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Социальные центры по направлениям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Софинансирование</a:t>
                      </a: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социальных проектов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Кругооборот бюджетных средств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Краудфондинг</a:t>
                      </a: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социальных проектов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Клиринг расчетов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Гибкие цены расходов бюджета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Кредит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Доступ к проектам МЧП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Интернет-доступ к услугам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Социальные карты горожан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Платежная  система города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Разделение инвестиций и расчетов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Сегментация рынков кредита и инвестиций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Ставки по кредитам с учетом риска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Рынки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Локализация лучшей мировой практики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Партнерский бизнес-климат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Конкуренция социальных органов и предпринимателей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Управление ликвидностью участниками рынков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Трансформация банковского кредитов в инвестиции 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Сочетание сетей и свободных рынков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Эффективные разные цены для разных участников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Цены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Учет цен лучшей мировой практики МЧП и РРР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Локализация лучшей мировой практики проектов соцзащиты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Варианты бюджета в разных ценах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Разграничение инвестиций по рискам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Мониторинг цен на разных рынках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Конкуренция глобальных и локальных цен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87" name="Заголовок 1"/>
          <p:cNvSpPr txBox="1">
            <a:spLocks/>
          </p:cNvSpPr>
          <p:nvPr/>
        </p:nvSpPr>
        <p:spPr bwMode="auto">
          <a:xfrm>
            <a:off x="0" y="260350"/>
            <a:ext cx="8243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МЧП - инжиниринг «Новый Ростов 2030</a:t>
            </a:r>
            <a:endParaRPr kumimoji="0" lang="en-US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692150" cy="254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fld id="{B11D7280-2296-2649-954A-3D438247AAC6}" type="slidenum">
              <a:rPr kumimoji="0" lang="ru-RU" sz="1600" b="1">
                <a:latin typeface="Pragmatica Book" charset="0"/>
              </a:rPr>
              <a:pPr algn="ctr"/>
              <a:t>14</a:t>
            </a:fld>
            <a:endParaRPr kumimoji="0" lang="ru-RU" sz="1600" b="1" dirty="0">
              <a:latin typeface="Pragmatica Book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03250A-AA46-614D-8B60-30C070FDA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1" y="5069136"/>
            <a:ext cx="1320800" cy="17272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BA6AE6-12EB-154E-8492-E7BDB882EA61}"/>
              </a:ext>
            </a:extLst>
          </p:cNvPr>
          <p:cNvSpPr/>
          <p:nvPr/>
        </p:nvSpPr>
        <p:spPr>
          <a:xfrm>
            <a:off x="39426" y="5543499"/>
            <a:ext cx="642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5"/>
              </a:rPr>
              <a:t>https://strategy2030.ru/files/MeandtheWorldBook_25.pdf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10" name="Picture 1" descr="/var/folders/mm/360tvxn922sfjpx_dxj4tc140000gn/T/com.microsoft.Powerpoint/WebArchiveCopyPasteTempFiles/?https%3A%2F%2Fstrategy2030.ru%2Ffiles%2FMeandtheWorldBook_25.pdf&amp;4&amp;0">
            <a:extLst>
              <a:ext uri="{FF2B5EF4-FFF2-40B4-BE49-F238E27FC236}">
                <a16:creationId xmlns:a16="http://schemas.microsoft.com/office/drawing/2014/main" id="{91CFB172-4786-B747-8F9C-B2BB8562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6" y="5115392"/>
            <a:ext cx="1033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9034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ДОН2050-6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6288D9-1797-F744-ADE4-0583F2E0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836712"/>
            <a:ext cx="8318500" cy="53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4AF29D-65D6-2A44-A7CC-25AEAC9150E1}"/>
              </a:ext>
            </a:extLst>
          </p:cNvPr>
          <p:cNvSpPr txBox="1">
            <a:spLocks/>
          </p:cNvSpPr>
          <p:nvPr/>
        </p:nvSpPr>
        <p:spPr bwMode="auto">
          <a:xfrm>
            <a:off x="755576" y="1700808"/>
            <a:ext cx="7477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800" b="1" dirty="0">
                <a:solidFill>
                  <a:srgbClr val="50B848"/>
                </a:solidFill>
                <a:latin typeface="+mn-lt"/>
                <a:cs typeface="Times New Roman" charset="0"/>
              </a:rPr>
              <a:t>3. Экономические механизмы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1049"/>
            <a:ext cx="6948264" cy="3286951"/>
          </a:xfrm>
          <a:prstGeom prst="rect">
            <a:avLst/>
          </a:prstGeom>
        </p:spPr>
      </p:pic>
      <p:pic>
        <p:nvPicPr>
          <p:cNvPr id="9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6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539552" y="853226"/>
            <a:ext cx="781954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1. Институциональная структура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И</a:t>
            </a:r>
            <a:endParaRPr kumimoji="0" lang="ru-RU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5058" name="Line 3"/>
          <p:cNvSpPr>
            <a:spLocks noChangeShapeType="1"/>
          </p:cNvSpPr>
          <p:nvPr/>
        </p:nvSpPr>
        <p:spPr bwMode="auto">
          <a:xfrm flipV="1">
            <a:off x="828199" y="2348880"/>
            <a:ext cx="0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 flipV="1">
            <a:off x="828201" y="4941168"/>
            <a:ext cx="4105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76679" y="1916832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ответственность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707904" y="4941170"/>
            <a:ext cx="165618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численность</a:t>
            </a:r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1188935" y="2499122"/>
            <a:ext cx="144463" cy="1444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1331810" y="3075386"/>
            <a:ext cx="144463" cy="1444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64" name="Oval 10"/>
          <p:cNvSpPr>
            <a:spLocks noChangeArrowheads="1"/>
          </p:cNvSpPr>
          <p:nvPr/>
        </p:nvSpPr>
        <p:spPr bwMode="auto">
          <a:xfrm>
            <a:off x="1620735" y="3580211"/>
            <a:ext cx="144463" cy="1444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65" name="Oval 11"/>
          <p:cNvSpPr>
            <a:spLocks noChangeArrowheads="1"/>
          </p:cNvSpPr>
          <p:nvPr/>
        </p:nvSpPr>
        <p:spPr bwMode="auto">
          <a:xfrm>
            <a:off x="4068660" y="4515247"/>
            <a:ext cx="144463" cy="1444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66" name="Text Box 18"/>
          <p:cNvSpPr txBox="1">
            <a:spLocks noChangeArrowheads="1"/>
          </p:cNvSpPr>
          <p:nvPr/>
        </p:nvSpPr>
        <p:spPr bwMode="auto">
          <a:xfrm>
            <a:off x="1476273" y="2276872"/>
            <a:ext cx="7205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ИП</a:t>
            </a:r>
            <a: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5067" name="Text Box 19"/>
          <p:cNvSpPr txBox="1">
            <a:spLocks noChangeArrowheads="1"/>
          </p:cNvSpPr>
          <p:nvPr/>
        </p:nvSpPr>
        <p:spPr bwMode="auto">
          <a:xfrm>
            <a:off x="1620733" y="2853134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ООО</a:t>
            </a:r>
          </a:p>
        </p:txBody>
      </p:sp>
      <p:sp>
        <p:nvSpPr>
          <p:cNvPr id="45068" name="Text Box 20"/>
          <p:cNvSpPr txBox="1">
            <a:spLocks noChangeArrowheads="1"/>
          </p:cNvSpPr>
          <p:nvPr/>
        </p:nvSpPr>
        <p:spPr bwMode="auto">
          <a:xfrm>
            <a:off x="1836633" y="3435747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П</a:t>
            </a:r>
            <a:r>
              <a:rPr kumimoji="0" lang="en-US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A</a:t>
            </a:r>
            <a:r>
              <a:rPr kumimoji="0" lang="ru-RU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О</a:t>
            </a:r>
          </a:p>
        </p:txBody>
      </p:sp>
      <p:sp>
        <p:nvSpPr>
          <p:cNvPr id="45069" name="Text Box 23"/>
          <p:cNvSpPr txBox="1">
            <a:spLocks noChangeArrowheads="1"/>
          </p:cNvSpPr>
          <p:nvPr/>
        </p:nvSpPr>
        <p:spPr bwMode="auto">
          <a:xfrm>
            <a:off x="2775150" y="4127100"/>
            <a:ext cx="2516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b="1" dirty="0">
                <a:solidFill>
                  <a:schemeClr val="accent2"/>
                </a:solidFill>
                <a:latin typeface="Arial Black" charset="0"/>
              </a:rPr>
              <a:t>государственные</a:t>
            </a:r>
          </a:p>
        </p:txBody>
      </p:sp>
      <p:sp>
        <p:nvSpPr>
          <p:cNvPr id="45070" name="TextBox 18"/>
          <p:cNvSpPr txBox="1">
            <a:spLocks noChangeArrowheads="1"/>
          </p:cNvSpPr>
          <p:nvPr/>
        </p:nvSpPr>
        <p:spPr bwMode="auto">
          <a:xfrm>
            <a:off x="3278085" y="3364309"/>
            <a:ext cx="1285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ru-RU" sz="2000" b="1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5071" name="Oval 10"/>
          <p:cNvSpPr>
            <a:spLocks noChangeArrowheads="1"/>
          </p:cNvSpPr>
          <p:nvPr/>
        </p:nvSpPr>
        <p:spPr bwMode="auto">
          <a:xfrm>
            <a:off x="2052806" y="4012381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72" name="Oval 10"/>
          <p:cNvSpPr>
            <a:spLocks noChangeArrowheads="1"/>
          </p:cNvSpPr>
          <p:nvPr/>
        </p:nvSpPr>
        <p:spPr bwMode="auto">
          <a:xfrm>
            <a:off x="2773258" y="3796111"/>
            <a:ext cx="134938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45073" name="TextBox 1"/>
          <p:cNvSpPr txBox="1">
            <a:spLocks noChangeArrowheads="1"/>
          </p:cNvSpPr>
          <p:nvPr/>
        </p:nvSpPr>
        <p:spPr bwMode="auto">
          <a:xfrm>
            <a:off x="1260247" y="4221088"/>
            <a:ext cx="1436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ГЧП/МЧП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3060596" y="3651647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ФЦК</a:t>
            </a:r>
          </a:p>
        </p:txBody>
      </p:sp>
      <p:sp>
        <p:nvSpPr>
          <p:cNvPr id="45075" name="Заголовок 1"/>
          <p:cNvSpPr txBox="1">
            <a:spLocks/>
          </p:cNvSpPr>
          <p:nvPr/>
        </p:nvSpPr>
        <p:spPr bwMode="auto">
          <a:xfrm>
            <a:off x="467544" y="188640"/>
            <a:ext cx="689687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8FF37-1832-B547-B6D9-81FBDB36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26" y="1338610"/>
            <a:ext cx="3181091" cy="5026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3A6DC-5FA4-824E-A034-FBD59A1C56A3}"/>
              </a:ext>
            </a:extLst>
          </p:cNvPr>
          <p:cNvSpPr txBox="1"/>
          <p:nvPr/>
        </p:nvSpPr>
        <p:spPr>
          <a:xfrm>
            <a:off x="2422559" y="2487098"/>
            <a:ext cx="16738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Фрилансеры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5" name="Номер слайда 5"/>
          <p:cNvSpPr txBox="1">
            <a:spLocks/>
          </p:cNvSpPr>
          <p:nvPr/>
        </p:nvSpPr>
        <p:spPr bwMode="auto">
          <a:xfrm>
            <a:off x="8359098" y="6309320"/>
            <a:ext cx="461374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4301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467544" y="692698"/>
            <a:ext cx="817423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2. Планирование 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П</a:t>
            </a:r>
            <a:endParaRPr kumimoji="0" lang="ru-RU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B3D1C-DD0D-414A-BD61-1000E4C1E847}"/>
              </a:ext>
            </a:extLst>
          </p:cNvPr>
          <p:cNvSpPr txBox="1"/>
          <p:nvPr/>
        </p:nvSpPr>
        <p:spPr>
          <a:xfrm>
            <a:off x="1743099" y="4379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667B31-AD9A-FC44-A13C-67631A00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0" y="1309650"/>
            <a:ext cx="7425603" cy="20205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83B82B-78FE-6D48-B5A7-F1C5DD25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1" y="3287492"/>
            <a:ext cx="6876256" cy="1880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F2466C-3551-F240-9121-21C5E3D87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05"/>
          <a:stretch/>
        </p:blipFill>
        <p:spPr>
          <a:xfrm>
            <a:off x="432048" y="5235083"/>
            <a:ext cx="7812360" cy="87799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188640"/>
            <a:ext cx="689687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2145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Text Box 3"/>
          <p:cNvSpPr txBox="1">
            <a:spLocks noChangeArrowheads="1"/>
          </p:cNvSpPr>
          <p:nvPr/>
        </p:nvSpPr>
        <p:spPr bwMode="auto">
          <a:xfrm>
            <a:off x="755576" y="692152"/>
            <a:ext cx="7958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3. Финансы 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Ф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endParaRPr kumimoji="0" lang="ru-RU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251710" y="1206598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ts val="0"/>
              </a:spcBef>
              <a:buClr>
                <a:schemeClr val="accent2"/>
              </a:buClr>
              <a:buFontTx/>
              <a:buAutoNum type="arabicPeriod"/>
            </a:pPr>
            <a:r>
              <a:rPr kumimoji="0" lang="ru-RU" dirty="0">
                <a:latin typeface="Times New Roman" charset="0"/>
                <a:cs typeface="Times New Roman" charset="0"/>
              </a:rPr>
              <a:t>Масштабы перераспределения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Tx/>
              <a:buAutoNum type="arabicPeriod"/>
            </a:pPr>
            <a:r>
              <a:rPr kumimoji="0" lang="ru-RU" dirty="0">
                <a:latin typeface="Times New Roman" charset="0"/>
                <a:cs typeface="Times New Roman" charset="0"/>
              </a:rPr>
              <a:t>Направления использования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Tx/>
              <a:buAutoNum type="arabicPeriod"/>
            </a:pPr>
            <a:r>
              <a:rPr kumimoji="0" lang="ru-RU" dirty="0">
                <a:latin typeface="Times New Roman" charset="0"/>
                <a:cs typeface="Times New Roman" charset="0"/>
              </a:rPr>
              <a:t>Бюджетное устройство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Tx/>
              <a:buAutoNum type="arabicPeriod"/>
            </a:pPr>
            <a:r>
              <a:rPr kumimoji="0" lang="ru-RU" dirty="0">
                <a:latin typeface="Times New Roman" charset="0"/>
                <a:cs typeface="Times New Roman" charset="0"/>
              </a:rPr>
              <a:t>Налоговая система</a:t>
            </a:r>
          </a:p>
        </p:txBody>
      </p:sp>
      <p:pic>
        <p:nvPicPr>
          <p:cNvPr id="52228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87C9C-A1AD-DE48-BE46-7901FBBE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34" y="2610100"/>
            <a:ext cx="4897554" cy="31555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A5EC5-9A31-A74A-A5A9-CFC8ECBD5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953" y="1194046"/>
            <a:ext cx="3445835" cy="12666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B90FC-6D6E-3F49-B9A5-87698764F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91" y="2919133"/>
            <a:ext cx="3312368" cy="283440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67544" y="188640"/>
            <a:ext cx="689687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2479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108" y="1306334"/>
            <a:ext cx="6171601" cy="1845180"/>
          </a:xfrm>
        </p:spPr>
        <p:txBody>
          <a:bodyPr>
            <a:noAutofit/>
          </a:bodyPr>
          <a:lstStyle/>
          <a:p>
            <a:pPr marL="108000" algn="l" eaLnBrk="1" hangingPunct="1"/>
            <a: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1. Экономика трансформаций  </a:t>
            </a:r>
            <a:b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2. Дизайн экономических механизмов.</a:t>
            </a:r>
            <a:b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3. Экономические механизмы</a:t>
            </a:r>
            <a:b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4.  ДОН2050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288032" cy="254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fld id="{B11D7280-2296-2649-954A-3D438247AAC6}" type="slidenum">
              <a:rPr kumimoji="0" lang="ru-RU" sz="1600">
                <a:solidFill>
                  <a:schemeClr val="bg2"/>
                </a:solidFill>
                <a:latin typeface="Pragmatica Book" charset="0"/>
              </a:rPr>
              <a:pPr algn="ctr"/>
              <a:t>2</a:t>
            </a:fld>
            <a:endParaRPr kumimoji="0" lang="ru-RU" sz="1600" dirty="0">
              <a:solidFill>
                <a:schemeClr val="bg2"/>
              </a:solidFill>
              <a:latin typeface="Pragmatica Book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006" y="125971"/>
            <a:ext cx="8735994" cy="47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Реформы на Дону</a:t>
            </a:r>
          </a:p>
          <a:p>
            <a:endParaRPr kumimoji="0" lang="ru-RU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97085" y="667311"/>
            <a:ext cx="28083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СОДЕРЖАНИЕ </a:t>
            </a:r>
          </a:p>
        </p:txBody>
      </p:sp>
      <p:pic>
        <p:nvPicPr>
          <p:cNvPr id="10" name="Рисунок 3">
            <a:hlinkClick r:id="rId2"/>
            <a:extLst>
              <a:ext uri="{FF2B5EF4-FFF2-40B4-BE49-F238E27FC236}">
                <a16:creationId xmlns:a16="http://schemas.microsoft.com/office/drawing/2014/main" id="{AF5F90B0-CD7A-714D-91B6-F401D36308B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87" y="4952911"/>
            <a:ext cx="826888" cy="11646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7B979F78-C6A1-734A-8270-541A6A0FA1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6" y="4952911"/>
            <a:ext cx="860795" cy="1164605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436CA212-F850-E04C-BE88-03430375BD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24" y="4955725"/>
            <a:ext cx="861024" cy="1164604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DE0DF419-1EF2-C34B-9CCB-2D50228629F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568" y="4940797"/>
            <a:ext cx="872514" cy="1176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DC1E1AE4-1860-EA4C-94E7-E2CF9839E72B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40" y="4952911"/>
            <a:ext cx="791308" cy="11524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3" name="Рисунок 22">
            <a:hlinkClick r:id="rId8"/>
            <a:extLst>
              <a:ext uri="{FF2B5EF4-FFF2-40B4-BE49-F238E27FC236}">
                <a16:creationId xmlns:a16="http://schemas.microsoft.com/office/drawing/2014/main" id="{F70EB379-3CC2-B64E-80A9-80D09C499337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31" y="4959198"/>
            <a:ext cx="1013670" cy="11462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991DFF8-21E9-DF48-98F5-F82F01A40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007" y="43942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Picture 8" descr="Банки любят малый бизнес">
            <a:hlinkClick r:id="rId10"/>
            <a:extLst>
              <a:ext uri="{FF2B5EF4-FFF2-40B4-BE49-F238E27FC236}">
                <a16:creationId xmlns:a16="http://schemas.microsoft.com/office/drawing/2014/main" id="{584F8D60-DB99-594C-900E-5CCFEEE7E5CE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88" y="4937612"/>
            <a:ext cx="760099" cy="117817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Пятилетка донских реформ">
            <a:extLst>
              <a:ext uri="{FF2B5EF4-FFF2-40B4-BE49-F238E27FC236}">
                <a16:creationId xmlns:a16="http://schemas.microsoft.com/office/drawing/2014/main" id="{9B7FF95E-50E8-4E4B-9136-60D7BD4D8766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8" y="4977417"/>
            <a:ext cx="912015" cy="11383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8056BBFC-A468-A245-8CB9-84856F7E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07" y="281846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1" name="Рисунок 32" descr="Инвестиционная привлекательность Юга России">
            <a:extLst>
              <a:ext uri="{FF2B5EF4-FFF2-40B4-BE49-F238E27FC236}">
                <a16:creationId xmlns:a16="http://schemas.microsoft.com/office/drawing/2014/main" id="{8E134824-9FF3-9F4F-8A62-AC91AC6B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04" y="4966446"/>
            <a:ext cx="817003" cy="11493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77078A-ABF8-5442-962B-C7477EF4AC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4707" y="2293542"/>
            <a:ext cx="3590934" cy="2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395290" y="888901"/>
            <a:ext cx="83184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3б. 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Налоговая система </a:t>
            </a:r>
          </a:p>
        </p:txBody>
      </p:sp>
      <p:sp>
        <p:nvSpPr>
          <p:cNvPr id="53266" name="Line 34"/>
          <p:cNvSpPr>
            <a:spLocks noChangeShapeType="1"/>
          </p:cNvSpPr>
          <p:nvPr/>
        </p:nvSpPr>
        <p:spPr bwMode="auto">
          <a:xfrm flipV="1">
            <a:off x="3275757" y="3717034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7" name="Line 35"/>
          <p:cNvSpPr>
            <a:spLocks noChangeShapeType="1"/>
          </p:cNvSpPr>
          <p:nvPr/>
        </p:nvSpPr>
        <p:spPr bwMode="auto">
          <a:xfrm flipV="1">
            <a:off x="3275759" y="5301357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8" name="Freeform 42"/>
          <p:cNvSpPr>
            <a:spLocks/>
          </p:cNvSpPr>
          <p:nvPr/>
        </p:nvSpPr>
        <p:spPr bwMode="auto">
          <a:xfrm>
            <a:off x="3275759" y="4005957"/>
            <a:ext cx="1800225" cy="1295400"/>
          </a:xfrm>
          <a:custGeom>
            <a:avLst/>
            <a:gdLst>
              <a:gd name="T0" fmla="*/ 0 w 1134"/>
              <a:gd name="T1" fmla="*/ 2147483647 h 816"/>
              <a:gd name="T2" fmla="*/ 2147483647 w 1134"/>
              <a:gd name="T3" fmla="*/ 0 h 816"/>
              <a:gd name="T4" fmla="*/ 2147483647 w 1134"/>
              <a:gd name="T5" fmla="*/ 2147483647 h 816"/>
              <a:gd name="T6" fmla="*/ 0 60000 65536"/>
              <a:gd name="T7" fmla="*/ 0 60000 65536"/>
              <a:gd name="T8" fmla="*/ 0 60000 65536"/>
              <a:gd name="T9" fmla="*/ 0 w 1134"/>
              <a:gd name="T10" fmla="*/ 0 h 816"/>
              <a:gd name="T11" fmla="*/ 1134 w 113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816">
                <a:moveTo>
                  <a:pt x="0" y="816"/>
                </a:moveTo>
                <a:cubicBezTo>
                  <a:pt x="200" y="408"/>
                  <a:pt x="401" y="0"/>
                  <a:pt x="590" y="0"/>
                </a:cubicBezTo>
                <a:cubicBezTo>
                  <a:pt x="779" y="0"/>
                  <a:pt x="956" y="408"/>
                  <a:pt x="1134" y="8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9" name="Oval 44"/>
          <p:cNvSpPr>
            <a:spLocks noChangeArrowheads="1"/>
          </p:cNvSpPr>
          <p:nvPr/>
        </p:nvSpPr>
        <p:spPr bwMode="auto">
          <a:xfrm>
            <a:off x="5004546" y="5156895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53270" name="Oval 45"/>
          <p:cNvSpPr>
            <a:spLocks noChangeArrowheads="1"/>
          </p:cNvSpPr>
          <p:nvPr/>
        </p:nvSpPr>
        <p:spPr bwMode="auto">
          <a:xfrm>
            <a:off x="4644182" y="4437759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53271" name="Oval 46"/>
          <p:cNvSpPr>
            <a:spLocks noChangeArrowheads="1"/>
          </p:cNvSpPr>
          <p:nvPr/>
        </p:nvSpPr>
        <p:spPr bwMode="auto">
          <a:xfrm>
            <a:off x="4140946" y="3932934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53272" name="Oval 47"/>
          <p:cNvSpPr>
            <a:spLocks noChangeArrowheads="1"/>
          </p:cNvSpPr>
          <p:nvPr/>
        </p:nvSpPr>
        <p:spPr bwMode="auto">
          <a:xfrm>
            <a:off x="3204321" y="5156895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charset="0"/>
              <a:cs typeface="Times New Roman" charset="0"/>
            </a:endParaRPr>
          </a:p>
        </p:txBody>
      </p:sp>
      <p:sp>
        <p:nvSpPr>
          <p:cNvPr id="53273" name="Text Box 48"/>
          <p:cNvSpPr txBox="1">
            <a:spLocks noChangeArrowheads="1"/>
          </p:cNvSpPr>
          <p:nvPr/>
        </p:nvSpPr>
        <p:spPr bwMode="auto">
          <a:xfrm>
            <a:off x="2772519" y="5085457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A</a:t>
            </a:r>
            <a:endParaRPr kumimoji="0" lang="ru-RU" sz="2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74" name="Text Box 49"/>
          <p:cNvSpPr txBox="1">
            <a:spLocks noChangeArrowheads="1"/>
          </p:cNvSpPr>
          <p:nvPr/>
        </p:nvSpPr>
        <p:spPr bwMode="auto">
          <a:xfrm>
            <a:off x="5149007" y="5079107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B</a:t>
            </a:r>
            <a:endParaRPr kumimoji="0" lang="ru-RU" sz="2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75" name="Text Box 50"/>
          <p:cNvSpPr txBox="1">
            <a:spLocks noChangeArrowheads="1"/>
          </p:cNvSpPr>
          <p:nvPr/>
        </p:nvSpPr>
        <p:spPr bwMode="auto">
          <a:xfrm>
            <a:off x="4788646" y="4293295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D</a:t>
            </a:r>
            <a:endParaRPr kumimoji="0" lang="ru-RU" sz="2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76" name="Text Box 51"/>
          <p:cNvSpPr txBox="1">
            <a:spLocks noChangeArrowheads="1"/>
          </p:cNvSpPr>
          <p:nvPr/>
        </p:nvSpPr>
        <p:spPr bwMode="auto">
          <a:xfrm>
            <a:off x="4427984" y="3717032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0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</a:t>
            </a:r>
            <a:endParaRPr kumimoji="0" lang="ru-RU" sz="20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77" name="Text Box 52"/>
          <p:cNvSpPr txBox="1">
            <a:spLocks noChangeArrowheads="1"/>
          </p:cNvSpPr>
          <p:nvPr/>
        </p:nvSpPr>
        <p:spPr bwMode="auto">
          <a:xfrm>
            <a:off x="3419872" y="5301210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20</a:t>
            </a:r>
            <a:endParaRPr kumimoji="0" lang="ru-RU" sz="1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78" name="Text Box 53"/>
          <p:cNvSpPr txBox="1">
            <a:spLocks noChangeArrowheads="1"/>
          </p:cNvSpPr>
          <p:nvPr/>
        </p:nvSpPr>
        <p:spPr bwMode="auto">
          <a:xfrm>
            <a:off x="5652244" y="5229920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rgbClr val="FF3300"/>
                </a:solidFill>
                <a:latin typeface="Times New Roman" charset="0"/>
                <a:cs typeface="Times New Roman" charset="0"/>
              </a:rPr>
              <a:t>Ставка налога</a:t>
            </a:r>
          </a:p>
        </p:txBody>
      </p:sp>
      <p:sp>
        <p:nvSpPr>
          <p:cNvPr id="53279" name="Text Box 54"/>
          <p:cNvSpPr txBox="1">
            <a:spLocks noChangeArrowheads="1"/>
          </p:cNvSpPr>
          <p:nvPr/>
        </p:nvSpPr>
        <p:spPr bwMode="auto">
          <a:xfrm>
            <a:off x="1259632" y="3717034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rgbClr val="FF3300"/>
                </a:solidFill>
                <a:latin typeface="Times New Roman" charset="0"/>
                <a:cs typeface="Times New Roman" charset="0"/>
              </a:rPr>
              <a:t>Собираемость налогов</a:t>
            </a:r>
          </a:p>
        </p:txBody>
      </p:sp>
      <p:sp>
        <p:nvSpPr>
          <p:cNvPr id="53280" name="Line 55"/>
          <p:cNvSpPr>
            <a:spLocks noChangeShapeType="1"/>
          </p:cNvSpPr>
          <p:nvPr/>
        </p:nvSpPr>
        <p:spPr bwMode="auto">
          <a:xfrm>
            <a:off x="3636119" y="515689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1" name="Line 56"/>
          <p:cNvSpPr>
            <a:spLocks noChangeShapeType="1"/>
          </p:cNvSpPr>
          <p:nvPr/>
        </p:nvSpPr>
        <p:spPr bwMode="auto">
          <a:xfrm>
            <a:off x="3996482" y="515689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2" name="Line 57"/>
          <p:cNvSpPr>
            <a:spLocks noChangeShapeType="1"/>
          </p:cNvSpPr>
          <p:nvPr/>
        </p:nvSpPr>
        <p:spPr bwMode="auto">
          <a:xfrm>
            <a:off x="4356844" y="515689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58"/>
          <p:cNvSpPr>
            <a:spLocks noChangeShapeType="1"/>
          </p:cNvSpPr>
          <p:nvPr/>
        </p:nvSpPr>
        <p:spPr bwMode="auto">
          <a:xfrm>
            <a:off x="4717207" y="515689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4" name="Text Box 59"/>
          <p:cNvSpPr txBox="1">
            <a:spLocks noChangeArrowheads="1"/>
          </p:cNvSpPr>
          <p:nvPr/>
        </p:nvSpPr>
        <p:spPr bwMode="auto">
          <a:xfrm>
            <a:off x="3779912" y="5301210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4</a:t>
            </a:r>
            <a:r>
              <a:rPr kumimoji="0" lang="en-US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</a:t>
            </a:r>
            <a:endParaRPr kumimoji="0" lang="ru-RU" sz="1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85" name="Text Box 60"/>
          <p:cNvSpPr txBox="1">
            <a:spLocks noChangeArrowheads="1"/>
          </p:cNvSpPr>
          <p:nvPr/>
        </p:nvSpPr>
        <p:spPr bwMode="auto">
          <a:xfrm>
            <a:off x="4139952" y="5301210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6</a:t>
            </a:r>
            <a:r>
              <a:rPr kumimoji="0" lang="en-US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</a:t>
            </a:r>
            <a:endParaRPr kumimoji="0" lang="ru-RU" sz="1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86" name="Text Box 61"/>
          <p:cNvSpPr txBox="1">
            <a:spLocks noChangeArrowheads="1"/>
          </p:cNvSpPr>
          <p:nvPr/>
        </p:nvSpPr>
        <p:spPr bwMode="auto">
          <a:xfrm>
            <a:off x="4499992" y="5301210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8</a:t>
            </a:r>
            <a:r>
              <a:rPr kumimoji="0" lang="en-US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</a:t>
            </a:r>
            <a:endParaRPr kumimoji="0" lang="ru-RU" sz="1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87" name="Text Box 62"/>
          <p:cNvSpPr txBox="1">
            <a:spLocks noChangeArrowheads="1"/>
          </p:cNvSpPr>
          <p:nvPr/>
        </p:nvSpPr>
        <p:spPr bwMode="auto">
          <a:xfrm>
            <a:off x="4860034" y="5301210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10</a:t>
            </a:r>
            <a:r>
              <a:rPr kumimoji="0" lang="en-US" sz="1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</a:t>
            </a:r>
            <a:endParaRPr kumimoji="0" lang="ru-RU" sz="1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88" name="Заголовок 1"/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pic>
        <p:nvPicPr>
          <p:cNvPr id="27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05177" y="5732362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Font typeface="Wingdings" charset="0"/>
              <a:buChar char="J"/>
            </a:pPr>
            <a:r>
              <a:rPr kumimoji="0" lang="ru-RU" sz="1800" dirty="0">
                <a:latin typeface="Times New Roman" charset="0"/>
                <a:cs typeface="Times New Roman" charset="0"/>
              </a:rPr>
              <a:t>Нукеры Чингисхану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C8100-F531-2C46-9F7A-3422F5DF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6" y="1483876"/>
            <a:ext cx="8172524" cy="2233156"/>
          </a:xfrm>
          <a:prstGeom prst="rect">
            <a:avLst/>
          </a:prstGeom>
        </p:spPr>
      </p:pic>
      <p:sp>
        <p:nvSpPr>
          <p:cNvPr id="32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1605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3" name="Text Box 3"/>
          <p:cNvSpPr txBox="1">
            <a:spLocks noChangeArrowheads="1"/>
          </p:cNvSpPr>
          <p:nvPr/>
        </p:nvSpPr>
        <p:spPr bwMode="auto">
          <a:xfrm>
            <a:off x="467544" y="677640"/>
            <a:ext cx="823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4. Кредит 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К</a:t>
            </a:r>
            <a:endParaRPr kumimoji="0" lang="ru-RU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67544" y="1197913"/>
            <a:ext cx="7580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2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Теории процента: </a:t>
            </a:r>
            <a:r>
              <a:rPr kumimoji="0" lang="ru-RU" sz="2200" b="1" dirty="0">
                <a:latin typeface="Times New Roman" charset="0"/>
                <a:cs typeface="Times New Roman" charset="0"/>
              </a:rPr>
              <a:t> </a:t>
            </a:r>
            <a:r>
              <a:rPr kumimoji="0" lang="ru-RU" sz="2200" b="1" dirty="0">
                <a:solidFill>
                  <a:srgbClr val="FF3300"/>
                </a:solidFill>
                <a:latin typeface="Times New Roman" charset="0"/>
                <a:cs typeface="Times New Roman" charset="0"/>
              </a:rPr>
              <a:t>прибавочный продукт, дисконт, риск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467544" y="1651447"/>
            <a:ext cx="47525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Clr>
                <a:schemeClr val="accent2"/>
              </a:buClr>
            </a:pPr>
            <a:r>
              <a:rPr kumimoji="0" lang="ru-RU" sz="22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Регуляторы: </a:t>
            </a:r>
            <a:r>
              <a:rPr kumimoji="0" lang="ru-RU" sz="2200" b="1" dirty="0">
                <a:solidFill>
                  <a:srgbClr val="FF3300"/>
                </a:solidFill>
                <a:latin typeface="Times New Roman" charset="0"/>
                <a:cs typeface="Times New Roman" charset="0"/>
              </a:rPr>
              <a:t>минимальный капитал, ставка рефинансирования (ключевая ставка), нормативы</a:t>
            </a:r>
          </a:p>
        </p:txBody>
      </p:sp>
      <p:sp>
        <p:nvSpPr>
          <p:cNvPr id="54278" name="Заголовок 1"/>
          <p:cNvSpPr txBox="1">
            <a:spLocks/>
          </p:cNvSpPr>
          <p:nvPr/>
        </p:nvSpPr>
        <p:spPr bwMode="auto">
          <a:xfrm>
            <a:off x="395536" y="116632"/>
            <a:ext cx="6968879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D9E71-E1FB-FF44-80B4-8B399FE75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651447"/>
            <a:ext cx="3277490" cy="14508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251F1A-83E5-1049-A48D-C2940A91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152069"/>
            <a:ext cx="7416824" cy="3296366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0634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Text Box 3">
            <a:extLst>
              <a:ext uri="{FF2B5EF4-FFF2-40B4-BE49-F238E27FC236}">
                <a16:creationId xmlns:a16="http://schemas.microsoft.com/office/drawing/2014/main" id="{211A5A95-DAB9-664E-B3E8-DFEF29DC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90" y="836613"/>
            <a:ext cx="831849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5. Маркетинг </a:t>
            </a:r>
            <a:r>
              <a:rPr kumimoji="0"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</a:t>
            </a:r>
            <a:endParaRPr kumimoji="0" lang="ru-RU" altLang="ru-RU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659" name="Group 59">
            <a:extLst>
              <a:ext uri="{FF2B5EF4-FFF2-40B4-BE49-F238E27FC236}">
                <a16:creationId xmlns:a16="http://schemas.microsoft.com/office/drawing/2014/main" id="{B4CEB8AA-D66E-4443-A4DE-A2DC71AE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62837"/>
              </p:ext>
            </p:extLst>
          </p:nvPr>
        </p:nvGraphicFramePr>
        <p:xfrm>
          <a:off x="307415" y="1484314"/>
          <a:ext cx="8585065" cy="2113529"/>
        </p:xfrm>
        <a:graphic>
          <a:graphicData uri="http://schemas.openxmlformats.org/drawingml/2006/table">
            <a:tbl>
              <a:tblPr/>
              <a:tblGrid>
                <a:gridCol w="1962606">
                  <a:extLst>
                    <a:ext uri="{9D8B030D-6E8A-4147-A177-3AD203B41FA5}">
                      <a16:colId xmlns:a16="http://schemas.microsoft.com/office/drawing/2014/main" val="160326424"/>
                    </a:ext>
                  </a:extLst>
                </a:gridCol>
                <a:gridCol w="1401775">
                  <a:extLst>
                    <a:ext uri="{9D8B030D-6E8A-4147-A177-3AD203B41FA5}">
                      <a16:colId xmlns:a16="http://schemas.microsoft.com/office/drawing/2014/main" val="3765855535"/>
                    </a:ext>
                  </a:extLst>
                </a:gridCol>
                <a:gridCol w="1822308">
                  <a:extLst>
                    <a:ext uri="{9D8B030D-6E8A-4147-A177-3AD203B41FA5}">
                      <a16:colId xmlns:a16="http://schemas.microsoft.com/office/drawing/2014/main" val="3115592114"/>
                    </a:ext>
                  </a:extLst>
                </a:gridCol>
                <a:gridCol w="1962896">
                  <a:extLst>
                    <a:ext uri="{9D8B030D-6E8A-4147-A177-3AD203B41FA5}">
                      <a16:colId xmlns:a16="http://schemas.microsoft.com/office/drawing/2014/main" val="3245767417"/>
                    </a:ext>
                  </a:extLst>
                </a:gridCol>
                <a:gridCol w="1435480">
                  <a:extLst>
                    <a:ext uri="{9D8B030D-6E8A-4147-A177-3AD203B41FA5}">
                      <a16:colId xmlns:a16="http://schemas.microsoft.com/office/drawing/2014/main" val="3023369374"/>
                    </a:ext>
                  </a:extLst>
                </a:gridCol>
              </a:tblGrid>
              <a:tr h="690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Сегмент рынка</a:t>
                      </a:r>
                    </a:p>
                  </a:txBody>
                  <a:tcPr marT="45637" marB="4563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Продукт 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Цена 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Каналы распределения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Система стимулов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053100"/>
                  </a:ext>
                </a:extLst>
              </a:tr>
              <a:tr h="1412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отрасли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территории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собственники</a:t>
                      </a:r>
                    </a:p>
                  </a:txBody>
                  <a:tcPr marT="45637" marB="4563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продукт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упаковка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сервис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механизмы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методика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скидки 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Опт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Сеть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Прямые продажи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реклама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скидки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подарки</a:t>
                      </a:r>
                    </a:p>
                  </a:txBody>
                  <a:tcPr marT="45637" marB="45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12239"/>
                  </a:ext>
                </a:extLst>
              </a:tr>
            </a:tbl>
          </a:graphicData>
        </a:graphic>
      </p:graphicFrame>
      <p:sp>
        <p:nvSpPr>
          <p:cNvPr id="50194" name="Заголовок 1">
            <a:extLst>
              <a:ext uri="{FF2B5EF4-FFF2-40B4-BE49-F238E27FC236}">
                <a16:creationId xmlns:a16="http://schemas.microsoft.com/office/drawing/2014/main" id="{251AB5B4-DD28-6144-9C34-A50B89E69F14}"/>
              </a:ext>
            </a:extLst>
          </p:cNvPr>
          <p:cNvSpPr txBox="1">
            <a:spLocks/>
          </p:cNvSpPr>
          <p:nvPr/>
        </p:nvSpPr>
        <p:spPr bwMode="auto">
          <a:xfrm>
            <a:off x="334079" y="188640"/>
            <a:ext cx="70303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Экономические механизмы</a:t>
            </a:r>
          </a:p>
        </p:txBody>
      </p:sp>
      <p:pic>
        <p:nvPicPr>
          <p:cNvPr id="50195" name="Рисунок 10">
            <a:extLst>
              <a:ext uri="{FF2B5EF4-FFF2-40B4-BE49-F238E27FC236}">
                <a16:creationId xmlns:a16="http://schemas.microsoft.com/office/drawing/2014/main" id="{2145454D-1F9A-BE4A-A97E-C83BA5812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12DBAC-B4E5-0B45-9471-30BB5FC0746A}"/>
              </a:ext>
            </a:extLst>
          </p:cNvPr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F81E248B-9B8E-BD42-AC42-4A5ADC486B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96120" y="3293714"/>
            <a:ext cx="7143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FFA7AD2-42EE-464E-93B0-3808B084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3928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62A862-8519-E240-85A6-C470D462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50899" y="3753004"/>
            <a:ext cx="4713516" cy="254598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3734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Text Box 3"/>
          <p:cNvSpPr txBox="1">
            <a:spLocks noChangeArrowheads="1"/>
          </p:cNvSpPr>
          <p:nvPr/>
        </p:nvSpPr>
        <p:spPr bwMode="auto">
          <a:xfrm>
            <a:off x="467716" y="692152"/>
            <a:ext cx="824607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6. 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Цены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Ц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56350" name="Заголовок 1"/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pic>
        <p:nvPicPr>
          <p:cNvPr id="5635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A7A4BB-72BE-DD49-AD99-5E71F635E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4"/>
          <a:stretch/>
        </p:blipFill>
        <p:spPr>
          <a:xfrm>
            <a:off x="467544" y="1216025"/>
            <a:ext cx="8352928" cy="273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34893-9900-7A40-B781-11B7522D9533}"/>
              </a:ext>
            </a:extLst>
          </p:cNvPr>
          <p:cNvSpPr txBox="1"/>
          <p:nvPr/>
        </p:nvSpPr>
        <p:spPr>
          <a:xfrm>
            <a:off x="3275856" y="4010541"/>
            <a:ext cx="344762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Цены:   Договорные</a:t>
            </a:r>
          </a:p>
          <a:p>
            <a:pPr lvl="2"/>
            <a:r>
              <a:rPr lang="ru-RU" b="1" dirty="0" err="1"/>
              <a:t>Контрактыне</a:t>
            </a:r>
            <a:endParaRPr lang="ru-RU" b="1" dirty="0"/>
          </a:p>
          <a:p>
            <a:pPr lvl="2"/>
            <a:r>
              <a:rPr lang="ru-RU" b="1" dirty="0"/>
              <a:t>Котировки</a:t>
            </a:r>
          </a:p>
          <a:p>
            <a:pPr lvl="2"/>
            <a:r>
              <a:rPr lang="ru-RU" b="1" dirty="0"/>
              <a:t>Нормативные</a:t>
            </a:r>
          </a:p>
          <a:p>
            <a:pPr lvl="2"/>
            <a:r>
              <a:rPr lang="ru-RU" b="1" dirty="0"/>
              <a:t>Аукционные</a:t>
            </a:r>
          </a:p>
          <a:p>
            <a:pPr lvl="2"/>
            <a:r>
              <a:rPr lang="ru-RU" b="1" dirty="0"/>
              <a:t>Поведенческие </a:t>
            </a:r>
          </a:p>
          <a:p>
            <a:pPr lvl="2"/>
            <a:r>
              <a:rPr lang="ru-RU" b="1" dirty="0"/>
              <a:t>Рекламные акции</a:t>
            </a:r>
          </a:p>
          <a:p>
            <a:pPr lvl="2"/>
            <a:r>
              <a:rPr lang="ru-RU" b="1" dirty="0"/>
              <a:t>Гибкие цены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9439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95290" y="765175"/>
            <a:ext cx="874871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7. Социальная защита </a:t>
            </a:r>
            <a:r>
              <a:rPr kumimoji="0" lang="ru-RU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С</a:t>
            </a:r>
            <a:endParaRPr kumimoji="0" lang="ru-RU" sz="28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557683" y="1439649"/>
            <a:ext cx="7129041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ru-RU" sz="2200" b="1" dirty="0">
                <a:latin typeface="Times New Roman" charset="0"/>
                <a:cs typeface="Times New Roman" charset="0"/>
              </a:rPr>
              <a:t>Доходы:  </a:t>
            </a:r>
            <a:r>
              <a:rPr kumimoji="0" lang="ru-RU" sz="2200" dirty="0">
                <a:latin typeface="Times New Roman" charset="0"/>
                <a:cs typeface="Times New Roman" charset="0"/>
              </a:rPr>
              <a:t>от предпринимательской деятельности 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оплата труда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доходы от собственности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социальные выплаты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другие доходы</a:t>
            </a:r>
          </a:p>
          <a:p>
            <a:pPr>
              <a:lnSpc>
                <a:spcPct val="90000"/>
              </a:lnSpc>
            </a:pPr>
            <a:r>
              <a:rPr kumimoji="0" lang="ru-RU" sz="2200" b="1" dirty="0">
                <a:latin typeface="Times New Roman" charset="0"/>
                <a:cs typeface="Times New Roman" charset="0"/>
              </a:rPr>
              <a:t>Расходы: </a:t>
            </a:r>
            <a:r>
              <a:rPr kumimoji="0" lang="ru-RU" sz="2200" dirty="0">
                <a:latin typeface="Times New Roman" charset="0"/>
                <a:cs typeface="Times New Roman" charset="0"/>
              </a:rPr>
              <a:t>покупка товаров и оплата услуг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налоги, сборы, платежи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приобретение недвижимости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прирост финансовых активов</a:t>
            </a:r>
          </a:p>
          <a:p>
            <a:pPr>
              <a:lnSpc>
                <a:spcPct val="90000"/>
              </a:lnSpc>
            </a:pPr>
            <a:r>
              <a:rPr kumimoji="0" lang="ru-RU" sz="2200" b="1" dirty="0">
                <a:latin typeface="Times New Roman" charset="0"/>
                <a:cs typeface="Times New Roman" charset="0"/>
              </a:rPr>
              <a:t>Социальные гарантии: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занятости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пенсионного обеспечения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социальных услуг</a:t>
            </a:r>
          </a:p>
          <a:p>
            <a:pPr>
              <a:lnSpc>
                <a:spcPct val="90000"/>
              </a:lnSpc>
            </a:pPr>
            <a:r>
              <a:rPr kumimoji="0" lang="ru-RU" sz="2200" dirty="0">
                <a:latin typeface="Times New Roman" charset="0"/>
                <a:cs typeface="Times New Roman" charset="0"/>
              </a:rPr>
              <a:t>	     </a:t>
            </a:r>
            <a:r>
              <a:rPr kumimoji="0" lang="ru-RU" sz="2200" dirty="0" err="1">
                <a:latin typeface="Times New Roman" charset="0"/>
                <a:cs typeface="Times New Roman" charset="0"/>
              </a:rPr>
              <a:t>правозащиты</a:t>
            </a:r>
            <a:endParaRPr kumimoji="0" lang="ru-RU" sz="2200" dirty="0">
              <a:latin typeface="Times New Roman" charset="0"/>
              <a:cs typeface="Times New Roman" charset="0"/>
            </a:endParaRPr>
          </a:p>
        </p:txBody>
      </p:sp>
      <p:pic>
        <p:nvPicPr>
          <p:cNvPr id="38915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8361" y="188640"/>
            <a:ext cx="70460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9804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7849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7а. 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Социальная справедливость и эффективность</a:t>
            </a:r>
          </a:p>
        </p:txBody>
      </p:sp>
      <p:sp>
        <p:nvSpPr>
          <p:cNvPr id="59422" name="Заголовок 1"/>
          <p:cNvSpPr txBox="1">
            <a:spLocks/>
          </p:cNvSpPr>
          <p:nvPr/>
        </p:nvSpPr>
        <p:spPr bwMode="auto">
          <a:xfrm>
            <a:off x="467544" y="188640"/>
            <a:ext cx="689687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Экономические механизмы</a:t>
            </a:r>
          </a:p>
        </p:txBody>
      </p:sp>
      <p:pic>
        <p:nvPicPr>
          <p:cNvPr id="32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702A1-5B11-B84D-BD54-B346BA75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3" y="1678571"/>
            <a:ext cx="5205338" cy="19847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3DAA1-0A50-EA44-A96F-D2D15039E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455" y="1870670"/>
            <a:ext cx="3541886" cy="980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420A0-C7F7-3046-978B-D6B1AC0C6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329441"/>
            <a:ext cx="4411340" cy="1645610"/>
          </a:xfrm>
          <a:prstGeom prst="rect">
            <a:avLst/>
          </a:prstGeom>
        </p:spPr>
      </p:pic>
      <p:sp>
        <p:nvSpPr>
          <p:cNvPr id="94" name="Text Box 5">
            <a:extLst>
              <a:ext uri="{FF2B5EF4-FFF2-40B4-BE49-F238E27FC236}">
                <a16:creationId xmlns:a16="http://schemas.microsoft.com/office/drawing/2014/main" id="{51650B7D-F8ED-9C45-875D-FE1086D3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3" y="3697868"/>
            <a:ext cx="874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7а. </a:t>
            </a:r>
            <a:r>
              <a:rPr kumimoji="0" lang="ru-RU" sz="2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Социальные проблемы инноваций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0153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4AF29D-65D6-2A44-A7CC-25AEAC9150E1}"/>
              </a:ext>
            </a:extLst>
          </p:cNvPr>
          <p:cNvSpPr txBox="1">
            <a:spLocks/>
          </p:cNvSpPr>
          <p:nvPr/>
        </p:nvSpPr>
        <p:spPr bwMode="auto">
          <a:xfrm>
            <a:off x="755576" y="1700808"/>
            <a:ext cx="7477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800" b="1" dirty="0">
                <a:solidFill>
                  <a:srgbClr val="50B848"/>
                </a:solidFill>
                <a:latin typeface="+mn-lt"/>
                <a:cs typeface="Times New Roman" charset="0"/>
              </a:rPr>
              <a:t>4. ДОН2050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1049"/>
            <a:ext cx="6948264" cy="3286951"/>
          </a:xfrm>
          <a:prstGeom prst="rect">
            <a:avLst/>
          </a:prstGeom>
        </p:spPr>
      </p:pic>
      <p:pic>
        <p:nvPicPr>
          <p:cNvPr id="9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6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0" name="Заголовок 1"/>
          <p:cNvSpPr txBox="1">
            <a:spLocks/>
          </p:cNvSpPr>
          <p:nvPr/>
        </p:nvSpPr>
        <p:spPr bwMode="auto">
          <a:xfrm>
            <a:off x="539552" y="188640"/>
            <a:ext cx="682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</a:t>
            </a:r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7A7F6-04DC-6F46-9F1F-D66EED4BC0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835025"/>
            <a:ext cx="8136904" cy="5291139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13798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903D8A-EBE6-EF4E-8632-48B6CA6626BF}"/>
              </a:ext>
            </a:extLst>
          </p:cNvPr>
          <p:cNvSpPr txBox="1"/>
          <p:nvPr/>
        </p:nvSpPr>
        <p:spPr>
          <a:xfrm>
            <a:off x="395290" y="1089671"/>
            <a:ext cx="80651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Институты</a:t>
            </a:r>
            <a:r>
              <a:rPr lang="ru-RU" sz="2000" dirty="0"/>
              <a:t> </a:t>
            </a:r>
            <a:r>
              <a:rPr lang="ru-RU" sz="1600" dirty="0"/>
              <a:t>(</a:t>
            </a:r>
            <a:r>
              <a:rPr lang="ru-RU" dirty="0" err="1"/>
              <a:t>Самозанятые</a:t>
            </a:r>
            <a:r>
              <a:rPr lang="ru-RU" sz="1600" dirty="0"/>
              <a:t>, ИП, ООО, АО, НГО/НКО, Государство)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Финансовый капитал </a:t>
            </a:r>
            <a:r>
              <a:rPr lang="ru-RU" sz="1600" dirty="0"/>
              <a:t>(Валюта, Бюджет, Налоговая система)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Инвестиционный капитал </a:t>
            </a:r>
            <a:r>
              <a:rPr lang="ru-RU" sz="1600" dirty="0"/>
              <a:t>(Источники, Методы привлечения, Рынок инвестиций)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Производственный капитал </a:t>
            </a:r>
            <a:r>
              <a:rPr lang="ru-RU" sz="1600" dirty="0"/>
              <a:t>(Машины и оборудование, Конструкции, Инфраструктура, Производственные площадки)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Интеллектуальный капитал </a:t>
            </a:r>
            <a:r>
              <a:rPr lang="ru-RU" sz="1600" dirty="0"/>
              <a:t>(Патенты, Программы, Публикации, Авторство)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Человеческий капитал </a:t>
            </a:r>
            <a:r>
              <a:rPr lang="ru-RU" sz="1600" dirty="0"/>
              <a:t>(Население, Образование, Навыки, Уровень жизни)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Социальный капитал </a:t>
            </a:r>
            <a:r>
              <a:rPr lang="ru-RU" sz="1600" dirty="0"/>
              <a:t>(Личность, Коллективы, Социальные сети, Общественные объединения, Партии)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Природный капитал </a:t>
            </a:r>
            <a:r>
              <a:rPr lang="ru-RU" sz="1600" dirty="0"/>
              <a:t>(Виды ресурсов, Порядок использования)</a:t>
            </a:r>
            <a:r>
              <a:rPr lang="ru-RU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Информационный капитал </a:t>
            </a:r>
            <a:r>
              <a:rPr lang="ru-RU" sz="1600" dirty="0"/>
              <a:t>(Источники, Доступность)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Рынки </a:t>
            </a:r>
            <a:r>
              <a:rPr lang="ru-RU" sz="1600" dirty="0"/>
              <a:t>(Логистика, Маркетинг)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Цены</a:t>
            </a:r>
            <a:r>
              <a:rPr lang="ru-RU" sz="2000" dirty="0"/>
              <a:t> </a:t>
            </a:r>
            <a:r>
              <a:rPr lang="ru-RU" sz="1600" dirty="0"/>
              <a:t>(Механизмы регулирования, Методы расчета)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7F5EFB-1F5B-234D-B585-996FF5E664E6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6403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C5DAEB-FFCE-804A-8C73-6C4C3904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35025"/>
            <a:ext cx="7776864" cy="516865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61CAF80-D4D8-0741-BC02-DE97072EC787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ДОН2050-1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117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4AF29D-65D6-2A44-A7CC-25AEAC9150E1}"/>
              </a:ext>
            </a:extLst>
          </p:cNvPr>
          <p:cNvSpPr txBox="1">
            <a:spLocks/>
          </p:cNvSpPr>
          <p:nvPr/>
        </p:nvSpPr>
        <p:spPr bwMode="auto">
          <a:xfrm>
            <a:off x="755576" y="1700808"/>
            <a:ext cx="7477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800" b="1" dirty="0">
                <a:solidFill>
                  <a:srgbClr val="50B848"/>
                </a:solidFill>
                <a:latin typeface="+mn-lt"/>
                <a:cs typeface="Times New Roman" charset="0"/>
              </a:rPr>
              <a:t>1. Экономика трансформаций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1049"/>
            <a:ext cx="6948264" cy="3286951"/>
          </a:xfrm>
          <a:prstGeom prst="rect">
            <a:avLst/>
          </a:prstGeom>
        </p:spPr>
      </p:pic>
      <p:pic>
        <p:nvPicPr>
          <p:cNvPr id="9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2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ДОН2050-2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5C60F25-FDDF-EF4E-9F4A-3F512910B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08194"/>
              </p:ext>
            </p:extLst>
          </p:nvPr>
        </p:nvGraphicFramePr>
        <p:xfrm>
          <a:off x="395290" y="1194695"/>
          <a:ext cx="8181977" cy="4378992"/>
        </p:xfrm>
        <a:graphic>
          <a:graphicData uri="http://schemas.openxmlformats.org/drawingml/2006/table">
            <a:tbl>
              <a:tblPr firstRow="1" bandRow="1"/>
              <a:tblGrid>
                <a:gridCol w="961176">
                  <a:extLst>
                    <a:ext uri="{9D8B030D-6E8A-4147-A177-3AD203B41FA5}">
                      <a16:colId xmlns:a16="http://schemas.microsoft.com/office/drawing/2014/main" val="1346230664"/>
                    </a:ext>
                  </a:extLst>
                </a:gridCol>
                <a:gridCol w="945541">
                  <a:extLst>
                    <a:ext uri="{9D8B030D-6E8A-4147-A177-3AD203B41FA5}">
                      <a16:colId xmlns:a16="http://schemas.microsoft.com/office/drawing/2014/main" val="2654512392"/>
                    </a:ext>
                  </a:extLst>
                </a:gridCol>
                <a:gridCol w="945541">
                  <a:extLst>
                    <a:ext uri="{9D8B030D-6E8A-4147-A177-3AD203B41FA5}">
                      <a16:colId xmlns:a16="http://schemas.microsoft.com/office/drawing/2014/main" val="3154674008"/>
                    </a:ext>
                  </a:extLst>
                </a:gridCol>
                <a:gridCol w="1108429">
                  <a:extLst>
                    <a:ext uri="{9D8B030D-6E8A-4147-A177-3AD203B41FA5}">
                      <a16:colId xmlns:a16="http://schemas.microsoft.com/office/drawing/2014/main" val="3252867224"/>
                    </a:ext>
                  </a:extLst>
                </a:gridCol>
                <a:gridCol w="782653">
                  <a:extLst>
                    <a:ext uri="{9D8B030D-6E8A-4147-A177-3AD203B41FA5}">
                      <a16:colId xmlns:a16="http://schemas.microsoft.com/office/drawing/2014/main" val="1920859718"/>
                    </a:ext>
                  </a:extLst>
                </a:gridCol>
                <a:gridCol w="945541">
                  <a:extLst>
                    <a:ext uri="{9D8B030D-6E8A-4147-A177-3AD203B41FA5}">
                      <a16:colId xmlns:a16="http://schemas.microsoft.com/office/drawing/2014/main" val="4563876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231182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3258306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6844154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6263817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572425176"/>
                    </a:ext>
                  </a:extLst>
                </a:gridCol>
                <a:gridCol w="332856">
                  <a:extLst>
                    <a:ext uri="{9D8B030D-6E8A-4147-A177-3AD203B41FA5}">
                      <a16:colId xmlns:a16="http://schemas.microsoft.com/office/drawing/2014/main" val="2259910067"/>
                    </a:ext>
                  </a:extLst>
                </a:gridCol>
              </a:tblGrid>
              <a:tr h="959645"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92248"/>
                  </a:ext>
                </a:extLst>
              </a:tr>
              <a:tr h="394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Страна ИП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Технологические цепочки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активов ИП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ИП в капитал  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415815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ГК вместо ТК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Договора аренды, подряда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Замена НДФЛ на налоги на активы ИП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Краудфондинг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493154"/>
                  </a:ext>
                </a:extLst>
              </a:tr>
              <a:tr h="499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Канбан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Квалификационные требования 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Автоматизированное, роботизированное, AI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транзакций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в капитал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644010"/>
                  </a:ext>
                </a:extLst>
              </a:tr>
              <a:tr h="289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услуг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Льготы 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заказов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Автоматический бюджет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Самофинансирование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0093"/>
                  </a:ext>
                </a:extLst>
              </a:tr>
              <a:tr h="24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капитале ИП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Стандарты условий работы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ГЧП/МЧП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0550"/>
                  </a:ext>
                </a:extLst>
              </a:tr>
              <a:tr h="168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Работ, заказов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Маркетплэйсы</a:t>
                      </a: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90770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17598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21255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41043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97947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0" marR="78920" marT="39460" marB="39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12480"/>
                  </a:ext>
                </a:extLst>
              </a:tr>
            </a:tbl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29966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826F74D-78FF-C64D-9BCF-BF40EC18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90707"/>
              </p:ext>
            </p:extLst>
          </p:nvPr>
        </p:nvGraphicFramePr>
        <p:xfrm>
          <a:off x="467546" y="894474"/>
          <a:ext cx="7848870" cy="4622757"/>
        </p:xfrm>
        <a:graphic>
          <a:graphicData uri="http://schemas.openxmlformats.org/drawingml/2006/table">
            <a:tbl>
              <a:tblPr firstRow="1" bandRow="1"/>
              <a:tblGrid>
                <a:gridCol w="760378">
                  <a:extLst>
                    <a:ext uri="{9D8B030D-6E8A-4147-A177-3AD203B41FA5}">
                      <a16:colId xmlns:a16="http://schemas.microsoft.com/office/drawing/2014/main" val="3307599899"/>
                    </a:ext>
                  </a:extLst>
                </a:gridCol>
                <a:gridCol w="773530">
                  <a:extLst>
                    <a:ext uri="{9D8B030D-6E8A-4147-A177-3AD203B41FA5}">
                      <a16:colId xmlns:a16="http://schemas.microsoft.com/office/drawing/2014/main" val="2507293266"/>
                    </a:ext>
                  </a:extLst>
                </a:gridCol>
                <a:gridCol w="886772">
                  <a:extLst>
                    <a:ext uri="{9D8B030D-6E8A-4147-A177-3AD203B41FA5}">
                      <a16:colId xmlns:a16="http://schemas.microsoft.com/office/drawing/2014/main" val="4028481570"/>
                    </a:ext>
                  </a:extLst>
                </a:gridCol>
                <a:gridCol w="1167804">
                  <a:extLst>
                    <a:ext uri="{9D8B030D-6E8A-4147-A177-3AD203B41FA5}">
                      <a16:colId xmlns:a16="http://schemas.microsoft.com/office/drawing/2014/main" val="294926595"/>
                    </a:ext>
                  </a:extLst>
                </a:gridCol>
                <a:gridCol w="886107">
                  <a:extLst>
                    <a:ext uri="{9D8B030D-6E8A-4147-A177-3AD203B41FA5}">
                      <a16:colId xmlns:a16="http://schemas.microsoft.com/office/drawing/2014/main" val="545653673"/>
                    </a:ext>
                  </a:extLst>
                </a:gridCol>
                <a:gridCol w="953601">
                  <a:extLst>
                    <a:ext uri="{9D8B030D-6E8A-4147-A177-3AD203B41FA5}">
                      <a16:colId xmlns:a16="http://schemas.microsoft.com/office/drawing/2014/main" val="2762593602"/>
                    </a:ext>
                  </a:extLst>
                </a:gridCol>
                <a:gridCol w="806893">
                  <a:extLst>
                    <a:ext uri="{9D8B030D-6E8A-4147-A177-3AD203B41FA5}">
                      <a16:colId xmlns:a16="http://schemas.microsoft.com/office/drawing/2014/main" val="4137571399"/>
                    </a:ext>
                  </a:extLst>
                </a:gridCol>
                <a:gridCol w="430181">
                  <a:extLst>
                    <a:ext uri="{9D8B030D-6E8A-4147-A177-3AD203B41FA5}">
                      <a16:colId xmlns:a16="http://schemas.microsoft.com/office/drawing/2014/main" val="2358465624"/>
                    </a:ext>
                  </a:extLst>
                </a:gridCol>
                <a:gridCol w="295901">
                  <a:extLst>
                    <a:ext uri="{9D8B030D-6E8A-4147-A177-3AD203B41FA5}">
                      <a16:colId xmlns:a16="http://schemas.microsoft.com/office/drawing/2014/main" val="3836783880"/>
                    </a:ext>
                  </a:extLst>
                </a:gridCol>
                <a:gridCol w="295901">
                  <a:extLst>
                    <a:ext uri="{9D8B030D-6E8A-4147-A177-3AD203B41FA5}">
                      <a16:colId xmlns:a16="http://schemas.microsoft.com/office/drawing/2014/main" val="4112610083"/>
                    </a:ext>
                  </a:extLst>
                </a:gridCol>
                <a:gridCol w="295901">
                  <a:extLst>
                    <a:ext uri="{9D8B030D-6E8A-4147-A177-3AD203B41FA5}">
                      <a16:colId xmlns:a16="http://schemas.microsoft.com/office/drawing/2014/main" val="1729826833"/>
                    </a:ext>
                  </a:extLst>
                </a:gridCol>
                <a:gridCol w="295901">
                  <a:extLst>
                    <a:ext uri="{9D8B030D-6E8A-4147-A177-3AD203B41FA5}">
                      <a16:colId xmlns:a16="http://schemas.microsoft.com/office/drawing/2014/main" val="4294299411"/>
                    </a:ext>
                  </a:extLst>
                </a:gridCol>
              </a:tblGrid>
              <a:tr h="945454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02386"/>
                  </a:ext>
                </a:extLst>
              </a:tr>
              <a:tr h="492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 - экономика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Технологические цепочки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Заявки на выполнение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активов ИП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Инвестиционный план ИП  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042836"/>
                  </a:ext>
                </a:extLst>
              </a:tr>
              <a:tr h="45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ГК вместо ТК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Договора аренды, подряда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услуг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Замена НДФЛ на налоги на активы ИП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Краудфондинг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107532"/>
                  </a:ext>
                </a:extLst>
              </a:tr>
              <a:tr h="38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Канбан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Квалификационные требования 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Автоматизированное, роботизированное, AI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товаров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транзакций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в капитал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04317"/>
                  </a:ext>
                </a:extLst>
              </a:tr>
              <a:tr h="39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Работ, заказов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Условия квалификации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 условия заказов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Фонды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Биржевые маркетплэйсы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93036"/>
                  </a:ext>
                </a:extLst>
              </a:tr>
              <a:tr h="38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услуг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Льготы 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заказов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Автоматический бюджет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Самофинансирование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50570"/>
                  </a:ext>
                </a:extLst>
              </a:tr>
              <a:tr h="38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капитале ИП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Стандарты условий работы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локальные 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ГЧП/МЧП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</a:t>
                      </a: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772643"/>
                  </a:ext>
                </a:extLst>
              </a:tr>
              <a:tr h="2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40143"/>
                  </a:ext>
                </a:extLst>
              </a:tr>
              <a:tr h="2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572656"/>
                  </a:ext>
                </a:extLst>
              </a:tr>
              <a:tr h="2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093"/>
                  </a:ext>
                </a:extLst>
              </a:tr>
              <a:tr h="2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14934"/>
                  </a:ext>
                </a:extLst>
              </a:tr>
              <a:tr h="2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52" marR="75652" marT="37826" marB="378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689470"/>
                  </a:ext>
                </a:extLst>
              </a:tr>
            </a:tbl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03497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88" y="188640"/>
            <a:ext cx="696912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ДОН2050-4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13B19F-F4B8-AD41-A8F6-8D62554BF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07783"/>
              </p:ext>
            </p:extLst>
          </p:nvPr>
        </p:nvGraphicFramePr>
        <p:xfrm>
          <a:off x="395288" y="835027"/>
          <a:ext cx="8065144" cy="5083965"/>
        </p:xfrm>
        <a:graphic>
          <a:graphicData uri="http://schemas.openxmlformats.org/drawingml/2006/table">
            <a:tbl>
              <a:tblPr firstRow="1" bandRow="1"/>
              <a:tblGrid>
                <a:gridCol w="792336">
                  <a:extLst>
                    <a:ext uri="{9D8B030D-6E8A-4147-A177-3AD203B41FA5}">
                      <a16:colId xmlns:a16="http://schemas.microsoft.com/office/drawing/2014/main" val="806265578"/>
                    </a:ext>
                  </a:extLst>
                </a:gridCol>
                <a:gridCol w="648099">
                  <a:extLst>
                    <a:ext uri="{9D8B030D-6E8A-4147-A177-3AD203B41FA5}">
                      <a16:colId xmlns:a16="http://schemas.microsoft.com/office/drawing/2014/main" val="3940098382"/>
                    </a:ext>
                  </a:extLst>
                </a:gridCol>
                <a:gridCol w="851679">
                  <a:extLst>
                    <a:ext uri="{9D8B030D-6E8A-4147-A177-3AD203B41FA5}">
                      <a16:colId xmlns:a16="http://schemas.microsoft.com/office/drawing/2014/main" val="2466239740"/>
                    </a:ext>
                  </a:extLst>
                </a:gridCol>
                <a:gridCol w="876486">
                  <a:extLst>
                    <a:ext uri="{9D8B030D-6E8A-4147-A177-3AD203B41FA5}">
                      <a16:colId xmlns:a16="http://schemas.microsoft.com/office/drawing/2014/main" val="2252031873"/>
                    </a:ext>
                  </a:extLst>
                </a:gridCol>
                <a:gridCol w="899458">
                  <a:extLst>
                    <a:ext uri="{9D8B030D-6E8A-4147-A177-3AD203B41FA5}">
                      <a16:colId xmlns:a16="http://schemas.microsoft.com/office/drawing/2014/main" val="3391032210"/>
                    </a:ext>
                  </a:extLst>
                </a:gridCol>
                <a:gridCol w="835549">
                  <a:extLst>
                    <a:ext uri="{9D8B030D-6E8A-4147-A177-3AD203B41FA5}">
                      <a16:colId xmlns:a16="http://schemas.microsoft.com/office/drawing/2014/main" val="1345225873"/>
                    </a:ext>
                  </a:extLst>
                </a:gridCol>
                <a:gridCol w="937170">
                  <a:extLst>
                    <a:ext uri="{9D8B030D-6E8A-4147-A177-3AD203B41FA5}">
                      <a16:colId xmlns:a16="http://schemas.microsoft.com/office/drawing/2014/main" val="3075989981"/>
                    </a:ext>
                  </a:extLst>
                </a:gridCol>
                <a:gridCol w="901683">
                  <a:extLst>
                    <a:ext uri="{9D8B030D-6E8A-4147-A177-3AD203B41FA5}">
                      <a16:colId xmlns:a16="http://schemas.microsoft.com/office/drawing/2014/main" val="891390733"/>
                    </a:ext>
                  </a:extLst>
                </a:gridCol>
                <a:gridCol w="648438">
                  <a:extLst>
                    <a:ext uri="{9D8B030D-6E8A-4147-A177-3AD203B41FA5}">
                      <a16:colId xmlns:a16="http://schemas.microsoft.com/office/drawing/2014/main" val="3707434160"/>
                    </a:ext>
                  </a:extLst>
                </a:gridCol>
                <a:gridCol w="274215">
                  <a:extLst>
                    <a:ext uri="{9D8B030D-6E8A-4147-A177-3AD203B41FA5}">
                      <a16:colId xmlns:a16="http://schemas.microsoft.com/office/drawing/2014/main" val="2427683103"/>
                    </a:ext>
                  </a:extLst>
                </a:gridCol>
                <a:gridCol w="274215">
                  <a:extLst>
                    <a:ext uri="{9D8B030D-6E8A-4147-A177-3AD203B41FA5}">
                      <a16:colId xmlns:a16="http://schemas.microsoft.com/office/drawing/2014/main" val="1638992061"/>
                    </a:ext>
                  </a:extLst>
                </a:gridCol>
                <a:gridCol w="125816">
                  <a:extLst>
                    <a:ext uri="{9D8B030D-6E8A-4147-A177-3AD203B41FA5}">
                      <a16:colId xmlns:a16="http://schemas.microsoft.com/office/drawing/2014/main" val="2606691914"/>
                    </a:ext>
                  </a:extLst>
                </a:gridCol>
              </a:tblGrid>
              <a:tr h="899848"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407283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 - экономика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Технологические цепочки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Заявки на выполнение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активов ИП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Инвестиционный план ИП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ассоциациях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82151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ГК вместо ТК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Договора аренды, подряда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услуг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Замена НДФЛ на налоги на активы ИП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Краудфондинг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сетях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145480"/>
                  </a:ext>
                </a:extLst>
              </a:tr>
              <a:tr h="46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Канбан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Квалификационные требования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Автоматизированное, роботизированное, AI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товаров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транзакций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в капитал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Отраслевые сообщества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457768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Работ, заказов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Условия квалификации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 условия заказов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Фонды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Биржевые маркетплэйсы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Сообщества участников рынка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598680"/>
                  </a:ext>
                </a:extLst>
              </a:tr>
              <a:tr h="271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услуг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Льготы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заказов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Автоматический бюджет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Самофинансирование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Благотворительность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642296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капитале ИП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Стандарты условий работы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локальные 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ГЧП/МЧП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социумы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515697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Сравнительный анализ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рейтинги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 сообществ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Сети ИП и экосистем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Нефинансовая отчетность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917989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Регулируемый   доступ</a:t>
                      </a: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789077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12113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468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02" marR="74002" marT="37001" marB="37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991139"/>
                  </a:ext>
                </a:extLst>
              </a:tr>
            </a:tbl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58747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01895" y="188640"/>
            <a:ext cx="706252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12891F1-8832-7247-8F2A-D20A616C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22481"/>
              </p:ext>
            </p:extLst>
          </p:nvPr>
        </p:nvGraphicFramePr>
        <p:xfrm>
          <a:off x="301895" y="835025"/>
          <a:ext cx="8275368" cy="4893014"/>
        </p:xfrm>
        <a:graphic>
          <a:graphicData uri="http://schemas.openxmlformats.org/drawingml/2006/table">
            <a:tbl>
              <a:tblPr firstRow="1" bandRow="1"/>
              <a:tblGrid>
                <a:gridCol w="728233">
                  <a:extLst>
                    <a:ext uri="{9D8B030D-6E8A-4147-A177-3AD203B41FA5}">
                      <a16:colId xmlns:a16="http://schemas.microsoft.com/office/drawing/2014/main" val="572952650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val="3125245600"/>
                    </a:ext>
                  </a:extLst>
                </a:gridCol>
                <a:gridCol w="873879">
                  <a:extLst>
                    <a:ext uri="{9D8B030D-6E8A-4147-A177-3AD203B41FA5}">
                      <a16:colId xmlns:a16="http://schemas.microsoft.com/office/drawing/2014/main" val="3058102821"/>
                    </a:ext>
                  </a:extLst>
                </a:gridCol>
                <a:gridCol w="867937">
                  <a:extLst>
                    <a:ext uri="{9D8B030D-6E8A-4147-A177-3AD203B41FA5}">
                      <a16:colId xmlns:a16="http://schemas.microsoft.com/office/drawing/2014/main" val="1606356732"/>
                    </a:ext>
                  </a:extLst>
                </a:gridCol>
                <a:gridCol w="954298">
                  <a:extLst>
                    <a:ext uri="{9D8B030D-6E8A-4147-A177-3AD203B41FA5}">
                      <a16:colId xmlns:a16="http://schemas.microsoft.com/office/drawing/2014/main" val="1822357863"/>
                    </a:ext>
                  </a:extLst>
                </a:gridCol>
                <a:gridCol w="857328">
                  <a:extLst>
                    <a:ext uri="{9D8B030D-6E8A-4147-A177-3AD203B41FA5}">
                      <a16:colId xmlns:a16="http://schemas.microsoft.com/office/drawing/2014/main" val="3565657169"/>
                    </a:ext>
                  </a:extLst>
                </a:gridCol>
                <a:gridCol w="961598">
                  <a:extLst>
                    <a:ext uri="{9D8B030D-6E8A-4147-A177-3AD203B41FA5}">
                      <a16:colId xmlns:a16="http://schemas.microsoft.com/office/drawing/2014/main" val="1360085366"/>
                    </a:ext>
                  </a:extLst>
                </a:gridCol>
                <a:gridCol w="925185">
                  <a:extLst>
                    <a:ext uri="{9D8B030D-6E8A-4147-A177-3AD203B41FA5}">
                      <a16:colId xmlns:a16="http://schemas.microsoft.com/office/drawing/2014/main" val="2369454371"/>
                    </a:ext>
                  </a:extLst>
                </a:gridCol>
                <a:gridCol w="665340">
                  <a:extLst>
                    <a:ext uri="{9D8B030D-6E8A-4147-A177-3AD203B41FA5}">
                      <a16:colId xmlns:a16="http://schemas.microsoft.com/office/drawing/2014/main" val="2191271754"/>
                    </a:ext>
                  </a:extLst>
                </a:gridCol>
                <a:gridCol w="281362">
                  <a:extLst>
                    <a:ext uri="{9D8B030D-6E8A-4147-A177-3AD203B41FA5}">
                      <a16:colId xmlns:a16="http://schemas.microsoft.com/office/drawing/2014/main" val="2981048204"/>
                    </a:ext>
                  </a:extLst>
                </a:gridCol>
                <a:gridCol w="281362">
                  <a:extLst>
                    <a:ext uri="{9D8B030D-6E8A-4147-A177-3AD203B41FA5}">
                      <a16:colId xmlns:a16="http://schemas.microsoft.com/office/drawing/2014/main" val="4172421303"/>
                    </a:ext>
                  </a:extLst>
                </a:gridCol>
                <a:gridCol w="129097">
                  <a:extLst>
                    <a:ext uri="{9D8B030D-6E8A-4147-A177-3AD203B41FA5}">
                      <a16:colId xmlns:a16="http://schemas.microsoft.com/office/drawing/2014/main" val="1743467739"/>
                    </a:ext>
                  </a:extLst>
                </a:gridCol>
              </a:tblGrid>
              <a:tr h="862252"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899254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 - экономика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Технологические цепочки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Заявки на выполнение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активов ИП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Инвестиционный план ИП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ассоциациях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65693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ГК вместо ТК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Договора аренды, подряда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услуг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Замена НДФЛ на налоги на активы ИП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Краудфондинг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сетях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Искусственный интеллект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82278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Канбан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Квалификационные требования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Автоматизированное, роботизированное, AI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товаров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транзакций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в капитал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Отраслевые сообщества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Регуляторная отчетность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71577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Работ, заказов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Условия квалификации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 условия заказов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Фонды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Биржевые маркетплэйсы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Сообщества участников рынка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Реклама 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57700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услуг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Льготы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заказов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Автоматический бюджет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Самофинансирование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Благотворительность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Финансовая отчётность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40088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капитале ИП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Стандарты условий работы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локальные 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ГЧП/МЧП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социумы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ИТ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92491"/>
                  </a:ext>
                </a:extLst>
              </a:tr>
              <a:tr h="35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Сравнительный анализ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рейтинги</a:t>
                      </a:r>
                    </a:p>
                  </a:txBody>
                  <a:tcPr marL="70911" marR="70911" marT="35455" marB="354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Рейтинги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Отбор экосистем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 сообществ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Заинтересованные стороны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Сети ИП и экосистем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Нефинансовая отчетность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38532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Информационные фильтры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Дистанционное обучение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Анализ рынков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информации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инвестиций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информации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Регулируемый   доступ</a:t>
                      </a: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233959"/>
                  </a:ext>
                </a:extLst>
              </a:tr>
              <a:tr h="21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983400"/>
                  </a:ext>
                </a:extLst>
              </a:tr>
              <a:tr h="21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87601"/>
                  </a:ext>
                </a:extLst>
              </a:tr>
              <a:tr h="21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11" marR="70911" marT="35455" marB="35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9841"/>
                  </a:ext>
                </a:extLst>
              </a:tr>
            </a:tbl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9906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ДОН2050-6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8F9118E-3BF7-0F43-8A8F-20981B7A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3627"/>
              </p:ext>
            </p:extLst>
          </p:nvPr>
        </p:nvGraphicFramePr>
        <p:xfrm>
          <a:off x="296098" y="764704"/>
          <a:ext cx="8281167" cy="5486165"/>
        </p:xfrm>
        <a:graphic>
          <a:graphicData uri="http://schemas.openxmlformats.org/drawingml/2006/table">
            <a:tbl>
              <a:tblPr firstRow="1" bandRow="1"/>
              <a:tblGrid>
                <a:gridCol w="644275">
                  <a:extLst>
                    <a:ext uri="{9D8B030D-6E8A-4147-A177-3AD203B41FA5}">
                      <a16:colId xmlns:a16="http://schemas.microsoft.com/office/drawing/2014/main" val="1021430716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870553964"/>
                    </a:ext>
                  </a:extLst>
                </a:gridCol>
                <a:gridCol w="715931">
                  <a:extLst>
                    <a:ext uri="{9D8B030D-6E8A-4147-A177-3AD203B41FA5}">
                      <a16:colId xmlns:a16="http://schemas.microsoft.com/office/drawing/2014/main" val="138561907"/>
                    </a:ext>
                  </a:extLst>
                </a:gridCol>
                <a:gridCol w="868244">
                  <a:extLst>
                    <a:ext uri="{9D8B030D-6E8A-4147-A177-3AD203B41FA5}">
                      <a16:colId xmlns:a16="http://schemas.microsoft.com/office/drawing/2014/main" val="3257292047"/>
                    </a:ext>
                  </a:extLst>
                </a:gridCol>
                <a:gridCol w="675257">
                  <a:extLst>
                    <a:ext uri="{9D8B030D-6E8A-4147-A177-3AD203B41FA5}">
                      <a16:colId xmlns:a16="http://schemas.microsoft.com/office/drawing/2014/main" val="2813678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10317703"/>
                    </a:ext>
                  </a:extLst>
                </a:gridCol>
                <a:gridCol w="620887">
                  <a:extLst>
                    <a:ext uri="{9D8B030D-6E8A-4147-A177-3AD203B41FA5}">
                      <a16:colId xmlns:a16="http://schemas.microsoft.com/office/drawing/2014/main" val="2201745641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11639374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6951567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765016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6488348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590895622"/>
                    </a:ext>
                  </a:extLst>
                </a:gridCol>
              </a:tblGrid>
              <a:tr h="511981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06282"/>
                  </a:ext>
                </a:extLst>
              </a:tr>
              <a:tr h="32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Институты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- экономика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партнер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Технологические Равноправный бизнес - цепочки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Заявки на выполнение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активов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Инвестиционный план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ассоциациях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на основе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Договорные</a:t>
                      </a:r>
                    </a:p>
                  </a:txBody>
                  <a:tcPr marL="42105" marR="42105" marT="21052" marB="2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Зкозатраты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724081"/>
                  </a:ext>
                </a:extLst>
              </a:tr>
              <a:tr h="43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Рабочая сила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Равноправный бизнес - партнер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ГК вместо ТК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Договора аренды, подряда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услуг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Замена НДФЛ на налоги на активы </a:t>
                      </a: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Краудфондинг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сетях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Искусственный интеллект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разработке объектов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Эковоспитание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02308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Канбан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Квалификационные требования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Автоматизированное, роботизированное, AI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Предложение товаров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транзакций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Взносы в капитал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Отраслевые сообщества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Регуляторная отчетность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Создание объектов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Контрактыне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Охрана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природы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42366"/>
                  </a:ext>
                </a:extLst>
              </a:tr>
              <a:tr h="32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Работ, заказов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Условия квалификации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Тех условия заказов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Маркетплэйсы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Фонды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Биржевые маркетплэйсы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Сообщества участников рынка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Боты на маркетплэйсах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Рынки интеллектуальных прав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Котировки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Оценка влияние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099828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услуг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Льготы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Оплата заказов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Автоматический бюджет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Самофинансирование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Благотворительность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Финансовая отчётность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 разработок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Нормативные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Учет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экозатрат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74778"/>
                  </a:ext>
                </a:extLst>
              </a:tr>
              <a:tr h="28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Участие в капитале </a:t>
                      </a: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Стандарты условий работы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локальные маркетплэйсы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ГЧП/МЧП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социумы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</a:t>
                      </a: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инновации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Аукционные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Отбор экопроектов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25929"/>
                  </a:ext>
                </a:extLst>
              </a:tr>
              <a:tr h="32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Социумы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Сравнительный анализ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рейтинги</a:t>
                      </a:r>
                    </a:p>
                  </a:txBody>
                  <a:tcPr marL="42105" marR="42105" marT="21052" marB="2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Рейтинги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Отбор экосистем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Софинансирование сообществ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Заинтересованные стороны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Сети ИП и экосистем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Нефинансовая отчетность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Амортизация сроков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Поведенческие 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Жизненная среда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46428"/>
                  </a:ext>
                </a:extLst>
              </a:tr>
              <a:tr h="37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Информационные фильтры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Дистанционное обучение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Анализ рынков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информации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инвестиций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Мониторинг информации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Регулируемый   доступ к информации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Права на информацию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Реклама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Раскрытие экоинформации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17253"/>
                  </a:ext>
                </a:extLst>
              </a:tr>
              <a:tr h="43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Использование патентов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Непрерывное обучение работников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Автоматизация патентной работы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Защита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рынков ИП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Финансирование создания объектов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Налогообложение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Креативные сообщества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Базы данных интеллектуальных прав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Соблюдение интеллектуальных прав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Гибкие цены</a:t>
                      </a:r>
                    </a:p>
                  </a:txBody>
                  <a:tcPr marL="42105" marR="42105" marT="21052" marB="2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 и тарифа альтернатив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058952"/>
                  </a:ext>
                </a:extLst>
              </a:tr>
              <a:tr h="37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Оценка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Социальная защита и гарантии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Запросы котировок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Рыночные котрирвки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Тарифы и ставки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Аукционы 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Социальные маркетплэйсы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Открытая информация по ценам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 на объекты ИП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Разнообразие цен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75297"/>
                  </a:ext>
                </a:extLst>
              </a:tr>
              <a:tr h="37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Экостандарты 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Экоусловия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Эффективные технологии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Торговля квотами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Финансирование охраны природы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Инвестиции в охрану природы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Социальная Экосреда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Открытая информация об экосреде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ИП в экологии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Цены воспроизводства</a:t>
                      </a:r>
                    </a:p>
                  </a:txBody>
                  <a:tcPr marL="42105" marR="42105" marT="21052" marB="21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Воспроизводство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экосреды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20201"/>
                  </a:ext>
                </a:extLst>
              </a:tr>
            </a:tbl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32289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5C05F-267A-8541-86F4-275AF4AA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8" y="833752"/>
            <a:ext cx="3017086" cy="2006461"/>
          </a:xfrm>
          <a:prstGeom prst="rect">
            <a:avLst/>
          </a:prstGeom>
        </p:spPr>
      </p:pic>
      <p:pic>
        <p:nvPicPr>
          <p:cNvPr id="6147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611560" y="188640"/>
            <a:ext cx="675285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9F8E4-2E16-8C46-AE19-521C88D69873}"/>
              </a:ext>
            </a:extLst>
          </p:cNvPr>
          <p:cNvSpPr txBox="1"/>
          <p:nvPr/>
        </p:nvSpPr>
        <p:spPr>
          <a:xfrm>
            <a:off x="3419872" y="54469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826D7B-CE08-9146-9D3E-7F9ACB4C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54" y="1523831"/>
            <a:ext cx="3717942" cy="19940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16D54-44EA-9C4E-AC48-238430F0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432" y="2193274"/>
            <a:ext cx="3507110" cy="20558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49D1E-254C-1249-88BD-8A9BAC8A6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527" y="2840211"/>
            <a:ext cx="3485332" cy="21912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B66C3C-5010-D444-80A6-4304509E1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598" y="3525745"/>
            <a:ext cx="4027934" cy="23787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46E3EC-DA69-294A-B0C1-131940A73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85" y="3932617"/>
            <a:ext cx="3022687" cy="2016663"/>
          </a:xfrm>
          <a:prstGeom prst="rect">
            <a:avLst/>
          </a:prstGeom>
        </p:spPr>
      </p:pic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56294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F00D92-DD2C-1B42-8888-C74DEEC3E55B}"/>
              </a:ext>
            </a:extLst>
          </p:cNvPr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ДОН2050-6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56599" y="6309320"/>
            <a:ext cx="46387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6288D9-1797-F744-ADE4-0583F2E0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836712"/>
            <a:ext cx="8318500" cy="53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329" name="Text Box 6"/>
          <p:cNvSpPr txBox="1">
            <a:spLocks noChangeArrowheads="1"/>
          </p:cNvSpPr>
          <p:nvPr/>
        </p:nvSpPr>
        <p:spPr bwMode="auto">
          <a:xfrm rot="-5400000">
            <a:off x="-1836738" y="2303463"/>
            <a:ext cx="4513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 b="1">
                <a:solidFill>
                  <a:schemeClr val="bg1"/>
                </a:solidFill>
                <a:latin typeface="Pragmatica" charset="0"/>
              </a:rPr>
              <a:t>contacts</a:t>
            </a:r>
          </a:p>
        </p:txBody>
      </p:sp>
      <p:sp>
        <p:nvSpPr>
          <p:cNvPr id="99332" name="Заголовок 1"/>
          <p:cNvSpPr txBox="1">
            <a:spLocks/>
          </p:cNvSpPr>
          <p:nvPr/>
        </p:nvSpPr>
        <p:spPr bwMode="auto">
          <a:xfrm>
            <a:off x="395290" y="115888"/>
            <a:ext cx="69691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Контакты</a:t>
            </a:r>
          </a:p>
        </p:txBody>
      </p:sp>
      <p:pic>
        <p:nvPicPr>
          <p:cNvPr id="99333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092825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937" t="40893" r="26176" b="23724"/>
          <a:stretch/>
        </p:blipFill>
        <p:spPr bwMode="auto">
          <a:xfrm>
            <a:off x="475966" y="992613"/>
            <a:ext cx="7768442" cy="344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8" y="4581128"/>
            <a:ext cx="993710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dirty="0">
                <a:latin typeface="+mn-lt"/>
              </a:rPr>
              <a:t>344 000, Россия, Ростов-на-Дону, пр. Соколова, 62 </a:t>
            </a:r>
          </a:p>
          <a:p>
            <a:pPr>
              <a:spcBef>
                <a:spcPts val="200"/>
              </a:spcBef>
            </a:pPr>
            <a:r>
              <a:rPr lang="ru-RU" dirty="0">
                <a:latin typeface="+mn-lt"/>
              </a:rPr>
              <a:t>тел.: +7 (863) 2-000-000</a:t>
            </a:r>
          </a:p>
          <a:p>
            <a:pPr>
              <a:spcBef>
                <a:spcPts val="200"/>
              </a:spcBef>
            </a:pPr>
            <a:r>
              <a:rPr lang="en-US" b="1" dirty="0">
                <a:solidFill>
                  <a:srgbClr val="51AF3D"/>
                </a:solidFill>
                <a:latin typeface="+mn-lt"/>
              </a:rPr>
              <a:t>www.centrinvest.ru</a:t>
            </a: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1570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5712"/>
            <a:ext cx="9144000" cy="23502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13426"/>
            <a:ext cx="882047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Экономика трансформаций</a:t>
            </a:r>
          </a:p>
          <a:p>
            <a:endParaRPr kumimoji="0" lang="ru-RU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856D60-D47F-9140-8626-31B6889BF510}"/>
              </a:ext>
            </a:extLst>
          </p:cNvPr>
          <p:cNvSpPr/>
          <p:nvPr/>
        </p:nvSpPr>
        <p:spPr>
          <a:xfrm>
            <a:off x="395536" y="90872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/>
                <a:cs typeface="Times New Roman"/>
              </a:rPr>
              <a:t>Экономика трансформаций - </a:t>
            </a:r>
            <a:r>
              <a:rPr lang="ru-RU" sz="2800" i="1" dirty="0">
                <a:latin typeface="Times New Roman"/>
                <a:cs typeface="Times New Roman"/>
              </a:rPr>
              <a:t>управление </a:t>
            </a:r>
            <a:r>
              <a:rPr lang="ru-RU" sz="2800" b="1" i="1" dirty="0">
                <a:latin typeface="Times New Roman"/>
                <a:cs typeface="Times New Roman"/>
              </a:rPr>
              <a:t>постоянными изменениями в условиях непрерывных кризисов </a:t>
            </a:r>
            <a:r>
              <a:rPr lang="ru-RU" sz="2800" i="1" dirty="0">
                <a:latin typeface="Times New Roman"/>
                <a:cs typeface="Times New Roman"/>
              </a:rPr>
              <a:t>на основе креативных социально ответственных решений</a:t>
            </a:r>
          </a:p>
          <a:p>
            <a:r>
              <a:rPr lang="ru-RU" sz="2800" i="1" dirty="0">
                <a:latin typeface="Times New Roman"/>
                <a:cs typeface="Times New Roman"/>
              </a:rPr>
              <a:t>в интересах нынешнего и будущих поколений.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78F119-DD59-2746-8808-59523D052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00131"/>
              </p:ext>
            </p:extLst>
          </p:nvPr>
        </p:nvGraphicFramePr>
        <p:xfrm>
          <a:off x="395536" y="3284984"/>
          <a:ext cx="828091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693">
                  <a:extLst>
                    <a:ext uri="{9D8B030D-6E8A-4147-A177-3AD203B41FA5}">
                      <a16:colId xmlns:a16="http://schemas.microsoft.com/office/drawing/2014/main" val="2967251633"/>
                    </a:ext>
                  </a:extLst>
                </a:gridCol>
                <a:gridCol w="2010851">
                  <a:extLst>
                    <a:ext uri="{9D8B030D-6E8A-4147-A177-3AD203B41FA5}">
                      <a16:colId xmlns:a16="http://schemas.microsoft.com/office/drawing/2014/main" val="2056936180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3619708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FF"/>
                          </a:solidFill>
                        </a:rPr>
                        <a:t>Трансформации: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82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Кризиса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Бизнеса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Стратегий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28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Инвестиций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Науки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Инноваций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Маркетинга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Банкинга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Денег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0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Малого бизнеса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Контроля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Управления рисками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468645"/>
                  </a:ext>
                </a:extLst>
              </a:tr>
            </a:tbl>
          </a:graphicData>
        </a:graphic>
      </p:graphicFrame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532440" y="6309320"/>
            <a:ext cx="28803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431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395290" y="4797425"/>
            <a:ext cx="2376487" cy="15113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1600" spc="-100" dirty="0">
              <a:solidFill>
                <a:schemeClr val="bg1"/>
              </a:solidFill>
              <a:latin typeface="Pragmatica Bold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4AF29D-65D6-2A44-A7CC-25AEAC9150E1}"/>
              </a:ext>
            </a:extLst>
          </p:cNvPr>
          <p:cNvSpPr txBox="1">
            <a:spLocks/>
          </p:cNvSpPr>
          <p:nvPr/>
        </p:nvSpPr>
        <p:spPr bwMode="auto">
          <a:xfrm>
            <a:off x="755576" y="1700808"/>
            <a:ext cx="7477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800" b="1" dirty="0">
                <a:solidFill>
                  <a:srgbClr val="50B848"/>
                </a:solidFill>
                <a:latin typeface="+mn-lt"/>
                <a:cs typeface="Times New Roman" charset="0"/>
              </a:rPr>
              <a:t>1. Дизайн экономических механизмов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1049"/>
            <a:ext cx="6948264" cy="3286951"/>
          </a:xfrm>
          <a:prstGeom prst="rect">
            <a:avLst/>
          </a:prstGeom>
        </p:spPr>
      </p:pic>
      <p:pic>
        <p:nvPicPr>
          <p:cNvPr id="9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395288" y="116632"/>
            <a:ext cx="6969127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Что такое экономика?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532440" y="6309320"/>
            <a:ext cx="28803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9878" y="1591033"/>
            <a:ext cx="9163878" cy="2990095"/>
          </a:xfrm>
          <a:prstGeom prst="rect">
            <a:avLst/>
          </a:prstGeom>
          <a:solidFill>
            <a:srgbClr val="F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6165" y="1973739"/>
            <a:ext cx="76782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4200" b="1" dirty="0">
                <a:latin typeface="Times New Roman" charset="0"/>
                <a:cs typeface="Times New Roman" charset="0"/>
              </a:rPr>
              <a:t>…Экономика – </a:t>
            </a:r>
            <a:r>
              <a:rPr kumimoji="0" lang="ru-RU" sz="4200" dirty="0">
                <a:latin typeface="Times New Roman" charset="0"/>
                <a:cs typeface="Times New Roman" charset="0"/>
              </a:rPr>
              <a:t>это искусство свести концы с концами там, где концов не найти</a:t>
            </a:r>
          </a:p>
        </p:txBody>
      </p:sp>
    </p:spTree>
    <p:extLst>
      <p:ext uri="{BB962C8B-B14F-4D97-AF65-F5344CB8AC3E}">
        <p14:creationId xmlns:p14="http://schemas.microsoft.com/office/powerpoint/2010/main" val="97512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90" name="Заголовок 1"/>
          <p:cNvSpPr txBox="1">
            <a:spLocks/>
          </p:cNvSpPr>
          <p:nvPr/>
        </p:nvSpPr>
        <p:spPr bwMode="auto">
          <a:xfrm>
            <a:off x="395536" y="188640"/>
            <a:ext cx="7364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Что такое экономика?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4EE0EC-837A-4349-A06F-F1C6F15A6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30"/>
            <a:ext cx="7416824" cy="5080017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532440" y="6309320"/>
            <a:ext cx="28803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914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Line 4"/>
          <p:cNvSpPr>
            <a:spLocks noChangeShapeType="1"/>
          </p:cNvSpPr>
          <p:nvPr/>
        </p:nvSpPr>
        <p:spPr bwMode="auto">
          <a:xfrm flipV="1">
            <a:off x="829370" y="1130523"/>
            <a:ext cx="0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0" name="Line 5"/>
          <p:cNvSpPr>
            <a:spLocks noChangeShapeType="1"/>
          </p:cNvSpPr>
          <p:nvPr/>
        </p:nvSpPr>
        <p:spPr bwMode="auto">
          <a:xfrm flipV="1">
            <a:off x="829370" y="372291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Arc 6"/>
          <p:cNvSpPr>
            <a:spLocks/>
          </p:cNvSpPr>
          <p:nvPr/>
        </p:nvSpPr>
        <p:spPr bwMode="auto">
          <a:xfrm>
            <a:off x="870645" y="2211611"/>
            <a:ext cx="1974850" cy="1655762"/>
          </a:xfrm>
          <a:custGeom>
            <a:avLst/>
            <a:gdLst>
              <a:gd name="T0" fmla="*/ 0 w 25617"/>
              <a:gd name="T1" fmla="*/ 2147483647 h 21600"/>
              <a:gd name="T2" fmla="*/ 2147483647 w 25617"/>
              <a:gd name="T3" fmla="*/ 2147483647 h 21600"/>
              <a:gd name="T4" fmla="*/ 2147483647 w 25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5617"/>
              <a:gd name="T10" fmla="*/ 0 h 21600"/>
              <a:gd name="T11" fmla="*/ 25617 w 25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17" h="21600" fill="none" extrusionOk="0">
                <a:moveTo>
                  <a:pt x="0" y="401"/>
                </a:moveTo>
                <a:cubicBezTo>
                  <a:pt x="1364" y="134"/>
                  <a:pt x="2752" y="-1"/>
                  <a:pt x="4143" y="0"/>
                </a:cubicBezTo>
                <a:cubicBezTo>
                  <a:pt x="15171" y="0"/>
                  <a:pt x="24428" y="8307"/>
                  <a:pt x="25617" y="19271"/>
                </a:cubicBezTo>
              </a:path>
              <a:path w="25617" h="21600" stroke="0" extrusionOk="0">
                <a:moveTo>
                  <a:pt x="0" y="401"/>
                </a:moveTo>
                <a:cubicBezTo>
                  <a:pt x="1364" y="134"/>
                  <a:pt x="2752" y="-1"/>
                  <a:pt x="4143" y="0"/>
                </a:cubicBezTo>
                <a:cubicBezTo>
                  <a:pt x="15171" y="0"/>
                  <a:pt x="24428" y="8307"/>
                  <a:pt x="25617" y="19271"/>
                </a:cubicBezTo>
                <a:lnTo>
                  <a:pt x="4143" y="21600"/>
                </a:lnTo>
                <a:lnTo>
                  <a:pt x="0" y="401"/>
                </a:lnTo>
                <a:close/>
              </a:path>
            </a:pathLst>
          </a:custGeom>
          <a:noFill/>
          <a:ln w="76200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796136" y="2564906"/>
            <a:ext cx="3096344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0" lang="ru-RU" sz="2000" b="1" dirty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ru-RU" sz="2000" b="1" dirty="0">
                <a:solidFill>
                  <a:srgbClr val="33CC33"/>
                </a:solidFill>
                <a:latin typeface="Times New Roman" charset="0"/>
                <a:cs typeface="Times New Roman" charset="0"/>
              </a:rPr>
              <a:t>Рейтинги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0" lang="ru-RU" sz="2000" b="1" dirty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 Сводные показатели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Сравнение с эталоном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251520" y="1052736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ум</a:t>
            </a: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3707904" y="3501008"/>
            <a:ext cx="1370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красота</a:t>
            </a:r>
          </a:p>
        </p:txBody>
      </p:sp>
      <p:sp>
        <p:nvSpPr>
          <p:cNvPr id="37895" name="Oval 10"/>
          <p:cNvSpPr>
            <a:spLocks noChangeArrowheads="1"/>
          </p:cNvSpPr>
          <p:nvPr/>
        </p:nvSpPr>
        <p:spPr bwMode="auto">
          <a:xfrm>
            <a:off x="1405635" y="2211613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896" name="Oval 11"/>
          <p:cNvSpPr>
            <a:spLocks noChangeArrowheads="1"/>
          </p:cNvSpPr>
          <p:nvPr/>
        </p:nvSpPr>
        <p:spPr bwMode="auto">
          <a:xfrm>
            <a:off x="2126360" y="2498948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897" name="Oval 12"/>
          <p:cNvSpPr>
            <a:spLocks noChangeArrowheads="1"/>
          </p:cNvSpPr>
          <p:nvPr/>
        </p:nvSpPr>
        <p:spPr bwMode="auto">
          <a:xfrm>
            <a:off x="2629595" y="3075213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2413697" y="2211611"/>
            <a:ext cx="137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>
                <a:solidFill>
                  <a:srgbClr val="336699"/>
                </a:solidFill>
                <a:latin typeface="Times New Roman" charset="0"/>
                <a:cs typeface="Times New Roman" charset="0"/>
              </a:rPr>
              <a:t>Петров</a:t>
            </a:r>
          </a:p>
        </p:txBody>
      </p:sp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2916933" y="2930748"/>
            <a:ext cx="1370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>
                <a:solidFill>
                  <a:srgbClr val="33CC33"/>
                </a:solidFill>
                <a:latin typeface="Times New Roman" charset="0"/>
                <a:cs typeface="Times New Roman" charset="0"/>
              </a:rPr>
              <a:t>Сидоров</a:t>
            </a: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1550097" y="1778223"/>
            <a:ext cx="137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>
                <a:solidFill>
                  <a:srgbClr val="33CC33"/>
                </a:solidFill>
                <a:latin typeface="Times New Roman" charset="0"/>
                <a:cs typeface="Times New Roman" charset="0"/>
              </a:rPr>
              <a:t>Иванов</a:t>
            </a:r>
          </a:p>
        </p:txBody>
      </p:sp>
      <p:sp>
        <p:nvSpPr>
          <p:cNvPr id="37901" name="Text Box 16"/>
          <p:cNvSpPr txBox="1">
            <a:spLocks noChangeArrowheads="1"/>
          </p:cNvSpPr>
          <p:nvPr/>
        </p:nvSpPr>
        <p:spPr bwMode="auto">
          <a:xfrm>
            <a:off x="4285358" y="1778223"/>
            <a:ext cx="295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Леонардо </a:t>
            </a:r>
            <a:r>
              <a:rPr kumimoji="0" lang="ru-RU" sz="2000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Ди</a:t>
            </a:r>
            <a:r>
              <a:rPr kumimoji="0"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ru-RU" sz="2000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Каприо</a:t>
            </a:r>
            <a:endParaRPr kumimoji="0" lang="ru-RU" sz="20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1621533" y="2138588"/>
            <a:ext cx="1295400" cy="9366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903" name="Text Box 18"/>
          <p:cNvSpPr txBox="1">
            <a:spLocks noChangeArrowheads="1"/>
          </p:cNvSpPr>
          <p:nvPr/>
        </p:nvSpPr>
        <p:spPr bwMode="auto">
          <a:xfrm>
            <a:off x="1027250" y="786036"/>
            <a:ext cx="65162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800" b="1" dirty="0">
                <a:latin typeface="Times New Roman" charset="0"/>
                <a:cs typeface="Times New Roman" charset="0"/>
              </a:rPr>
              <a:t>Задача оптимального выбора жениха</a:t>
            </a:r>
          </a:p>
        </p:txBody>
      </p:sp>
      <p:sp>
        <p:nvSpPr>
          <p:cNvPr id="37904" name="AutoShape 19"/>
          <p:cNvSpPr>
            <a:spLocks noChangeArrowheads="1"/>
          </p:cNvSpPr>
          <p:nvPr/>
        </p:nvSpPr>
        <p:spPr bwMode="auto">
          <a:xfrm>
            <a:off x="4069460" y="1922688"/>
            <a:ext cx="71437" cy="71437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7906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59632" y="4126687"/>
            <a:ext cx="637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800" b="1" dirty="0">
                <a:latin typeface="Times New Roman" charset="0"/>
                <a:cs typeface="Times New Roman" charset="0"/>
              </a:rPr>
              <a:t>Задача коллективного выбора жениха</a:t>
            </a:r>
          </a:p>
        </p:txBody>
      </p:sp>
      <p:graphicFrame>
        <p:nvGraphicFramePr>
          <p:cNvPr id="23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6678"/>
              </p:ext>
            </p:extLst>
          </p:nvPr>
        </p:nvGraphicFramePr>
        <p:xfrm>
          <a:off x="395536" y="4797152"/>
          <a:ext cx="8424862" cy="1097280"/>
        </p:xfrm>
        <a:graphic>
          <a:graphicData uri="http://schemas.openxmlformats.org/drawingml/2006/table">
            <a:tbl>
              <a:tblPr/>
              <a:tblGrid>
                <a:gridCol w="179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Дочка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Мама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Бабушка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Семейный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Иванов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Петров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Сидоров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95290" y="188640"/>
            <a:ext cx="6969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Что такое экономика?</a:t>
            </a:r>
            <a:r>
              <a:rPr kumimoji="0" lang="en-US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endParaRPr kumimoji="0" lang="ru-RU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" name="Номер слайда 5"/>
          <p:cNvSpPr txBox="1">
            <a:spLocks/>
          </p:cNvSpPr>
          <p:nvPr/>
        </p:nvSpPr>
        <p:spPr bwMode="auto">
          <a:xfrm>
            <a:off x="8532440" y="6309320"/>
            <a:ext cx="28803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2165043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142017"/>
            <a:ext cx="8244408" cy="550679"/>
          </a:xfrm>
          <a:prstGeom prst="rect">
            <a:avLst/>
          </a:prstGeom>
          <a:solidFill>
            <a:srgbClr val="51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8" name="Заголовок 1"/>
          <p:cNvSpPr txBox="1">
            <a:spLocks/>
          </p:cNvSpPr>
          <p:nvPr/>
        </p:nvSpPr>
        <p:spPr bwMode="auto">
          <a:xfrm>
            <a:off x="467544" y="146324"/>
            <a:ext cx="6896871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Что такое экономика?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7544" y="835025"/>
            <a:ext cx="65162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600" b="1" dirty="0">
                <a:latin typeface="+mj-lt"/>
                <a:cs typeface="Times New Roman" charset="0"/>
              </a:rPr>
              <a:t>Проблема выбора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7544" y="1465727"/>
            <a:ext cx="7846611" cy="4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kumimoji="0" lang="ru-RU" sz="2200" dirty="0">
                <a:latin typeface="+mn-lt"/>
                <a:cs typeface="Times New Roman" charset="0"/>
              </a:rPr>
              <a:t>Парадокс </a:t>
            </a:r>
            <a:r>
              <a:rPr kumimoji="0" lang="ru-RU" sz="2200" b="1" dirty="0">
                <a:solidFill>
                  <a:srgbClr val="51AD32"/>
                </a:solidFill>
                <a:latin typeface="+mn-lt"/>
                <a:cs typeface="Times New Roman" charset="0"/>
              </a:rPr>
              <a:t>Кондорсе</a:t>
            </a:r>
            <a:r>
              <a:rPr kumimoji="0" lang="ru-RU" sz="2200" dirty="0">
                <a:solidFill>
                  <a:srgbClr val="33CC33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dirty="0">
                <a:latin typeface="+mn-lt"/>
                <a:cs typeface="Times New Roman" charset="0"/>
              </a:rPr>
              <a:t>(1785): А </a:t>
            </a:r>
            <a:r>
              <a:rPr kumimoji="0" lang="en-US" sz="2200" dirty="0">
                <a:latin typeface="+mn-lt"/>
                <a:cs typeface="Times New Roman" charset="0"/>
              </a:rPr>
              <a:t>&gt;</a:t>
            </a:r>
            <a:r>
              <a:rPr kumimoji="0" lang="ru-RU" sz="2200" dirty="0">
                <a:latin typeface="+mn-lt"/>
                <a:cs typeface="Times New Roman" charset="0"/>
              </a:rPr>
              <a:t> В, В </a:t>
            </a:r>
            <a:r>
              <a:rPr kumimoji="0" lang="en-US" sz="2200" dirty="0">
                <a:latin typeface="+mn-lt"/>
                <a:cs typeface="Times New Roman" charset="0"/>
              </a:rPr>
              <a:t>&gt;</a:t>
            </a:r>
            <a:r>
              <a:rPr kumimoji="0" lang="ru-RU" sz="2200" dirty="0">
                <a:latin typeface="+mn-lt"/>
                <a:cs typeface="Times New Roman" charset="0"/>
              </a:rPr>
              <a:t> С, С </a:t>
            </a:r>
            <a:r>
              <a:rPr kumimoji="0" lang="en-US" sz="2200" dirty="0">
                <a:latin typeface="+mn-lt"/>
                <a:cs typeface="Times New Roman" charset="0"/>
              </a:rPr>
              <a:t>&gt;</a:t>
            </a:r>
            <a:r>
              <a:rPr kumimoji="0" lang="ru-RU" sz="2200" dirty="0">
                <a:latin typeface="+mn-lt"/>
                <a:cs typeface="Times New Roman" charset="0"/>
              </a:rPr>
              <a:t> А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kumimoji="0" lang="ru-RU" sz="2200" dirty="0">
                <a:latin typeface="+mn-lt"/>
                <a:cs typeface="Times New Roman" charset="0"/>
              </a:rPr>
              <a:t>Оптимум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b="1" dirty="0">
                <a:solidFill>
                  <a:srgbClr val="51AD32"/>
                </a:solidFill>
                <a:latin typeface="+mn-lt"/>
                <a:cs typeface="Times New Roman" charset="0"/>
              </a:rPr>
              <a:t>Парето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dirty="0">
                <a:latin typeface="+mn-lt"/>
                <a:cs typeface="Times New Roman" charset="0"/>
              </a:rPr>
              <a:t>(1909):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kumimoji="0" lang="ru-RU" sz="2200" dirty="0">
              <a:latin typeface="+mn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kumimoji="0" lang="ru-RU" sz="2200" dirty="0">
              <a:latin typeface="+mn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kumimoji="0" lang="ru-RU" sz="2200" dirty="0">
              <a:latin typeface="+mn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kumimoji="0" lang="ru-RU" sz="2200" dirty="0">
              <a:latin typeface="+mn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kumimoji="0" lang="ru-RU" sz="2200" dirty="0">
              <a:latin typeface="+mn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kumimoji="0" lang="ru-RU" sz="2200" dirty="0">
                <a:latin typeface="+mn-lt"/>
                <a:cs typeface="Times New Roman" charset="0"/>
              </a:rPr>
              <a:t>Теорема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b="1" dirty="0" err="1">
                <a:solidFill>
                  <a:srgbClr val="51AD32"/>
                </a:solidFill>
                <a:latin typeface="+mn-lt"/>
                <a:cs typeface="Times New Roman" charset="0"/>
              </a:rPr>
              <a:t>Эрроу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dirty="0">
                <a:latin typeface="+mn-lt"/>
                <a:cs typeface="Times New Roman" charset="0"/>
              </a:rPr>
              <a:t>(1951): о невозможности сведения частных предпочтений к общественным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kumimoji="0" lang="ru-RU" sz="2200" dirty="0">
                <a:latin typeface="+mn-lt"/>
                <a:cs typeface="Times New Roman" charset="0"/>
              </a:rPr>
              <a:t>Принцип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b="1" dirty="0">
                <a:solidFill>
                  <a:srgbClr val="51AD32"/>
                </a:solidFill>
                <a:latin typeface="+mn-lt"/>
                <a:cs typeface="Times New Roman" charset="0"/>
              </a:rPr>
              <a:t>Геделя</a:t>
            </a:r>
            <a:r>
              <a:rPr kumimoji="0" lang="ru-RU" sz="2200" dirty="0">
                <a:solidFill>
                  <a:schemeClr val="accent2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dirty="0">
                <a:latin typeface="+mn-lt"/>
                <a:cs typeface="Times New Roman" charset="0"/>
              </a:rPr>
              <a:t>(1931): В системе аксиом найдется утверждение, которое нельзя ни опровергнуть, ни доказать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kumimoji="0" lang="ru-RU" sz="2200" dirty="0">
                <a:solidFill>
                  <a:srgbClr val="000000"/>
                </a:solidFill>
                <a:latin typeface="+mn-lt"/>
                <a:cs typeface="Times New Roman" charset="0"/>
              </a:rPr>
              <a:t>Нобелевская премия (2007)</a:t>
            </a:r>
            <a:r>
              <a:rPr kumimoji="0" lang="ru-RU" sz="2200" dirty="0">
                <a:solidFill>
                  <a:srgbClr val="04FF0D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b="1" dirty="0">
                <a:solidFill>
                  <a:srgbClr val="51AD32"/>
                </a:solidFill>
                <a:latin typeface="+mn-lt"/>
                <a:cs typeface="Times New Roman" charset="0"/>
              </a:rPr>
              <a:t>Гурвиц, </a:t>
            </a:r>
            <a:r>
              <a:rPr kumimoji="0" lang="ru-RU" sz="2200" b="1" dirty="0" err="1">
                <a:solidFill>
                  <a:srgbClr val="51AD32"/>
                </a:solidFill>
                <a:latin typeface="+mn-lt"/>
                <a:cs typeface="Times New Roman" charset="0"/>
              </a:rPr>
              <a:t>Маскин</a:t>
            </a:r>
            <a:r>
              <a:rPr kumimoji="0" lang="ru-RU" sz="2200" b="1" dirty="0">
                <a:solidFill>
                  <a:srgbClr val="51AD32"/>
                </a:solidFill>
                <a:latin typeface="+mn-lt"/>
                <a:cs typeface="Times New Roman" charset="0"/>
              </a:rPr>
              <a:t>, </a:t>
            </a:r>
            <a:r>
              <a:rPr kumimoji="0" lang="ru-RU" sz="2200" b="1" dirty="0" err="1">
                <a:solidFill>
                  <a:srgbClr val="51AD32"/>
                </a:solidFill>
                <a:latin typeface="+mn-lt"/>
                <a:cs typeface="Times New Roman" charset="0"/>
              </a:rPr>
              <a:t>Майерсон</a:t>
            </a:r>
            <a:r>
              <a:rPr kumimoji="0" lang="ru-RU" sz="2200" dirty="0">
                <a:solidFill>
                  <a:srgbClr val="000000"/>
                </a:solidFill>
                <a:latin typeface="+mn-lt"/>
                <a:cs typeface="Times New Roman" charset="0"/>
              </a:rPr>
              <a:t>:</a:t>
            </a:r>
            <a:r>
              <a:rPr kumimoji="0" lang="ru-RU" sz="2200" dirty="0">
                <a:solidFill>
                  <a:srgbClr val="04FF0D"/>
                </a:solidFill>
                <a:latin typeface="+mn-lt"/>
                <a:cs typeface="Times New Roman" charset="0"/>
              </a:rPr>
              <a:t> </a:t>
            </a:r>
            <a:r>
              <a:rPr kumimoji="0" lang="ru-RU" sz="2200" dirty="0">
                <a:latin typeface="+mn-lt"/>
                <a:cs typeface="Times New Roman" charset="0"/>
              </a:rPr>
              <a:t>Дизайн экономических механизмов </a:t>
            </a:r>
            <a:endParaRPr kumimoji="0" lang="ru-RU" sz="2200" dirty="0">
              <a:solidFill>
                <a:srgbClr val="04FF0D"/>
              </a:solidFill>
              <a:latin typeface="+mn-lt"/>
              <a:cs typeface="Times New Roman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11560" y="2132856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1187624" y="335699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rc 6"/>
          <p:cNvSpPr>
            <a:spLocks/>
          </p:cNvSpPr>
          <p:nvPr/>
        </p:nvSpPr>
        <p:spPr bwMode="auto">
          <a:xfrm>
            <a:off x="611560" y="2348880"/>
            <a:ext cx="1872208" cy="1368152"/>
          </a:xfrm>
          <a:custGeom>
            <a:avLst/>
            <a:gdLst>
              <a:gd name="T0" fmla="*/ 0 w 25617"/>
              <a:gd name="T1" fmla="*/ 2147483647 h 21600"/>
              <a:gd name="T2" fmla="*/ 2147483647 w 25617"/>
              <a:gd name="T3" fmla="*/ 2147483647 h 21600"/>
              <a:gd name="T4" fmla="*/ 2147483647 w 25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5617"/>
              <a:gd name="T10" fmla="*/ 0 h 21600"/>
              <a:gd name="T11" fmla="*/ 25617 w 25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17" h="21600" fill="none" extrusionOk="0">
                <a:moveTo>
                  <a:pt x="0" y="401"/>
                </a:moveTo>
                <a:cubicBezTo>
                  <a:pt x="1364" y="134"/>
                  <a:pt x="2752" y="-1"/>
                  <a:pt x="4143" y="0"/>
                </a:cubicBezTo>
                <a:cubicBezTo>
                  <a:pt x="15171" y="0"/>
                  <a:pt x="24428" y="8307"/>
                  <a:pt x="25617" y="19271"/>
                </a:cubicBezTo>
              </a:path>
              <a:path w="25617" h="21600" stroke="0" extrusionOk="0">
                <a:moveTo>
                  <a:pt x="0" y="401"/>
                </a:moveTo>
                <a:cubicBezTo>
                  <a:pt x="1364" y="134"/>
                  <a:pt x="2752" y="-1"/>
                  <a:pt x="4143" y="0"/>
                </a:cubicBezTo>
                <a:cubicBezTo>
                  <a:pt x="15171" y="0"/>
                  <a:pt x="24428" y="8307"/>
                  <a:pt x="25617" y="19271"/>
                </a:cubicBezTo>
                <a:lnTo>
                  <a:pt x="4143" y="21600"/>
                </a:lnTo>
                <a:lnTo>
                  <a:pt x="0" y="40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1187624" y="2636912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611560" y="3645024"/>
            <a:ext cx="2087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 bwMode="auto">
          <a:xfrm>
            <a:off x="8388424" y="6309320"/>
            <a:ext cx="43204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1600" dirty="0">
                <a:solidFill>
                  <a:schemeClr val="bg2"/>
                </a:solidFill>
                <a:latin typeface="Pragmatica Book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4217707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14814</TotalTime>
  <Words>2050</Words>
  <Application>Microsoft Macintosh PowerPoint</Application>
  <PresentationFormat>Экран (4:3)</PresentationFormat>
  <Paragraphs>805</Paragraphs>
  <Slides>37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DengXian</vt:lpstr>
      <vt:lpstr>ＭＳ 明朝</vt:lpstr>
      <vt:lpstr>Pragmatica</vt:lpstr>
      <vt:lpstr>Pragmatica Bold</vt:lpstr>
      <vt:lpstr>Pragmatica Book</vt:lpstr>
      <vt:lpstr>Arial</vt:lpstr>
      <vt:lpstr>Arial Black</vt:lpstr>
      <vt:lpstr>Calibri</vt:lpstr>
      <vt:lpstr>Cambria</vt:lpstr>
      <vt:lpstr>Times New Roman</vt:lpstr>
      <vt:lpstr>Wingdings</vt:lpstr>
      <vt:lpstr>Оформление по умолчанию</vt:lpstr>
      <vt:lpstr>Документ</vt:lpstr>
      <vt:lpstr>Дизайн экономики трансформаций</vt:lpstr>
      <vt:lpstr>1. Экономика трансформаций   2. Дизайн экономических механизмов. 3. Экономические механизмы 4.  ДОН2050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cib</dc:creator>
  <cp:lastModifiedBy>Vasily Vysokov</cp:lastModifiedBy>
  <cp:revision>893</cp:revision>
  <dcterms:created xsi:type="dcterms:W3CDTF">2010-11-15T06:16:55Z</dcterms:created>
  <dcterms:modified xsi:type="dcterms:W3CDTF">2020-03-16T09:19:11Z</dcterms:modified>
</cp:coreProperties>
</file>